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305" r:id="rId10"/>
    <p:sldId id="510" r:id="rId11"/>
    <p:sldId id="308" r:id="rId12"/>
    <p:sldId id="512" r:id="rId13"/>
    <p:sldId id="514" r:id="rId14"/>
    <p:sldId id="515" r:id="rId15"/>
    <p:sldId id="300" r:id="rId16"/>
    <p:sldId id="516" r:id="rId17"/>
    <p:sldId id="284" r:id="rId18"/>
    <p:sldId id="285" r:id="rId19"/>
    <p:sldId id="286" r:id="rId20"/>
    <p:sldId id="290" r:id="rId21"/>
    <p:sldId id="299" r:id="rId22"/>
    <p:sldId id="511" r:id="rId23"/>
    <p:sldId id="517" r:id="rId24"/>
    <p:sldId id="312" r:id="rId25"/>
    <p:sldId id="313" r:id="rId26"/>
    <p:sldId id="315" r:id="rId27"/>
    <p:sldId id="316" r:id="rId28"/>
    <p:sldId id="321" r:id="rId29"/>
    <p:sldId id="326" r:id="rId30"/>
    <p:sldId id="518" r:id="rId31"/>
    <p:sldId id="519" r:id="rId32"/>
    <p:sldId id="520" r:id="rId33"/>
    <p:sldId id="323" r:id="rId34"/>
    <p:sldId id="322" r:id="rId35"/>
    <p:sldId id="32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CDD"/>
    <a:srgbClr val="3C6847"/>
    <a:srgbClr val="666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AA7F-5839-4B01-8706-E20D036FB8CD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97E5-BCA5-4875-8384-A5E7833BF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1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3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64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1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8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2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1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70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24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3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03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10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95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57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5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56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7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72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60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10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1E428-67A3-A479-EE53-CAAC001C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3FC8B-5E69-44D7-64C8-C2AF52F58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90750-26C8-9796-4656-B83593EAF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3A1DF-4C2E-9B8D-CB4A-0B260C9CF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97E5-BCA5-4875-8384-A5E7833BF5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8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E2C5-5300-42ED-B238-3CF695B4B912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A30-3CA6-4B61-987D-DFE245653C1D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61E-FF18-415A-B511-F79EF617D03E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114F-AE67-4E16-9ECC-FDC378516109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549F-502A-49E9-8592-C9F5A32773FE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CFA-D88C-446E-9851-C58FD2B3ADE6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214D-AEC9-4CE5-954A-177D7B16C00D}" type="datetime1">
              <a:rPr lang="en-US" smtClean="0"/>
              <a:t>5/2/25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231-A374-4710-8293-8D781571D8A1}" type="datetime1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9F7E-A495-4674-AFB0-16C1DEA4B693}" type="datetime1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FF7A-99FE-48FE-AE09-0EF119BFB365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A5B8-2144-4A1F-BE1E-924C12053A3F}" type="datetime1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to write here...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20D9-0970-4727-AB79-B6301C6BE352}" type="datetime1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0CE5-A848-4AF8-ABFA-C83D0697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mindtools.com/media/Diagrams/Figure2_Forcefield_Analysis_v3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udi@Edgewalkers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552132"/>
            <a:ext cx="9144000" cy="4305868"/>
          </a:xfrm>
          <a:prstGeom prst="rect">
            <a:avLst/>
          </a:prstGeom>
          <a:solidFill>
            <a:srgbClr val="3C6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2023114"/>
            <a:ext cx="77724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Archetypes of Change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143000" y="4502789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Presented to…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72" y="507686"/>
            <a:ext cx="2773656" cy="15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29" y="365126"/>
            <a:ext cx="5903572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 few key principles of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84" y="1858303"/>
            <a:ext cx="7886700" cy="47487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3C6847"/>
                </a:solidFill>
              </a:rPr>
              <a:t>No systems transformation without personal transformation</a:t>
            </a:r>
          </a:p>
          <a:p>
            <a:r>
              <a:rPr lang="en-US" dirty="0">
                <a:solidFill>
                  <a:srgbClr val="3C6847"/>
                </a:solidFill>
              </a:rPr>
              <a:t>No organization can reach a higher level of consciousness than its top leader</a:t>
            </a:r>
          </a:p>
          <a:p>
            <a:r>
              <a:rPr lang="en-US" dirty="0">
                <a:solidFill>
                  <a:srgbClr val="3C6847"/>
                </a:solidFill>
              </a:rPr>
              <a:t>Contemplative practice is central to personal transformation</a:t>
            </a:r>
          </a:p>
          <a:p>
            <a:r>
              <a:rPr lang="en-US" dirty="0">
                <a:solidFill>
                  <a:srgbClr val="3C6847"/>
                </a:solidFill>
              </a:rPr>
              <a:t>Me – We - All</a:t>
            </a:r>
          </a:p>
          <a:p>
            <a:r>
              <a:rPr lang="en-US" dirty="0">
                <a:solidFill>
                  <a:srgbClr val="3C6847"/>
                </a:solidFill>
              </a:rPr>
              <a:t>Breakdown to breakthrough</a:t>
            </a:r>
          </a:p>
          <a:p>
            <a:r>
              <a:rPr lang="en-US" dirty="0">
                <a:solidFill>
                  <a:srgbClr val="3C6847"/>
                </a:solidFill>
              </a:rPr>
              <a:t>We are evolving</a:t>
            </a:r>
          </a:p>
          <a:p>
            <a:r>
              <a:rPr lang="en-US" dirty="0">
                <a:solidFill>
                  <a:srgbClr val="3C6847"/>
                </a:solidFill>
              </a:rPr>
              <a:t>Quantum leaps – grace, magic, miracles</a:t>
            </a:r>
          </a:p>
          <a:p>
            <a:r>
              <a:rPr lang="en-US" dirty="0">
                <a:solidFill>
                  <a:srgbClr val="3C6847"/>
                </a:solidFill>
              </a:rPr>
              <a:t>Vision and passion stronger than fear</a:t>
            </a:r>
          </a:p>
          <a:p>
            <a:r>
              <a:rPr lang="en-US" dirty="0">
                <a:solidFill>
                  <a:srgbClr val="3C6847"/>
                </a:solidFill>
              </a:rPr>
              <a:t>What you pay attention to grows 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Appreciative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3AFE2BE-E9A4-8D13-5A7B-435B9278B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06" y="2908244"/>
            <a:ext cx="1855788" cy="2837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3A11E-F6E4-5E24-2305-C6483598A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Exercise: Force Field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17569E3-0BF7-7443-A342-0A6EE57F6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2167"/>
            <a:ext cx="77724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04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C6847"/>
                </a:solidFill>
              </a:rPr>
              <a:t>Define your vision for transformation  - from Friday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C6847"/>
                </a:solidFill>
              </a:rPr>
              <a:t>Identify forces for change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3C6847"/>
                </a:solidFill>
              </a:rPr>
              <a:t>Internal/External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C6847"/>
                </a:solidFill>
              </a:rPr>
              <a:t>Identify forces resisting change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3C6847"/>
                </a:solidFill>
              </a:rPr>
              <a:t>Internal/External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C6847"/>
                </a:solidFill>
              </a:rPr>
              <a:t>Score each force 1-5 (weak to strong)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6847"/>
                </a:solidFill>
              </a:rPr>
              <a:t>Source: https://</a:t>
            </a:r>
            <a:r>
              <a:rPr lang="en-US" dirty="0" err="1">
                <a:solidFill>
                  <a:srgbClr val="3C6847"/>
                </a:solidFill>
              </a:rPr>
              <a:t>www.mindtools.com</a:t>
            </a:r>
            <a:r>
              <a:rPr lang="en-US" dirty="0">
                <a:solidFill>
                  <a:srgbClr val="3C6847"/>
                </a:solidFill>
              </a:rPr>
              <a:t>/a23ewmr/force-field-analysis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3C6847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3C6847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77688-2A25-50FC-42D0-63B729FF2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3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Exercise: Force Field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8FB164-9932-34AC-E84F-67246175D4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62912" y="1244598"/>
            <a:ext cx="7835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https://www.mindtools.com/media/Diagrams/Figure2_Forcefield_Analysis_v3.png">
            <a:extLst>
              <a:ext uri="{FF2B5EF4-FFF2-40B4-BE49-F238E27FC236}">
                <a16:creationId xmlns:a16="http://schemas.microsoft.com/office/drawing/2014/main" id="{33942C88-BC86-A6C0-A228-81F7C8F0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30" y="1487668"/>
            <a:ext cx="5233808" cy="52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8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      Archetypes of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4832"/>
            <a:ext cx="5568399" cy="4397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Research-based</a:t>
            </a:r>
          </a:p>
          <a:p>
            <a:r>
              <a:rPr lang="en-US" dirty="0">
                <a:solidFill>
                  <a:srgbClr val="3C6847"/>
                </a:solidFill>
              </a:rPr>
              <a:t>Transformation model</a:t>
            </a:r>
          </a:p>
          <a:p>
            <a:r>
              <a:rPr lang="en-US" dirty="0">
                <a:solidFill>
                  <a:srgbClr val="3C6847"/>
                </a:solidFill>
              </a:rPr>
              <a:t>Five archetypes</a:t>
            </a:r>
          </a:p>
          <a:p>
            <a:r>
              <a:rPr lang="en-US" dirty="0">
                <a:solidFill>
                  <a:srgbClr val="3C6847"/>
                </a:solidFill>
              </a:rPr>
              <a:t>Honoring differences</a:t>
            </a:r>
          </a:p>
          <a:p>
            <a:endParaRPr lang="en-US" sz="2400" b="1" dirty="0">
              <a:solidFill>
                <a:srgbClr val="3C6847"/>
              </a:solidFill>
            </a:endParaRPr>
          </a:p>
          <a:p>
            <a:endParaRPr lang="en-US" sz="2000" dirty="0">
              <a:solidFill>
                <a:srgbClr val="3C6847"/>
              </a:solidFill>
            </a:endParaRPr>
          </a:p>
          <a:p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C27E6ECF-9695-2D48-9A84-C9EA112D87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83117" y="2859140"/>
            <a:ext cx="3520965" cy="2494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6CEF7-2664-98A0-602D-6B1F2BFEE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10" y="3651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Archetypes of Change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510" y="1824832"/>
            <a:ext cx="6183662" cy="4397375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82C2D69-0CE4-A740-AFA0-E22698EDD0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4459" y="1824832"/>
            <a:ext cx="6331227" cy="45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10" y="3651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Archetypes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510" y="1824832"/>
            <a:ext cx="6183662" cy="4397375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paper with text on it&#10;&#10;AI-generated content may be incorrect.">
            <a:extLst>
              <a:ext uri="{FF2B5EF4-FFF2-40B4-BE49-F238E27FC236}">
                <a16:creationId xmlns:a16="http://schemas.microsoft.com/office/drawing/2014/main" id="{DFEBB9E5-1F50-0966-FC8F-3BE1F3768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23" y="1690688"/>
            <a:ext cx="654232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                Edgewalker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4832"/>
            <a:ext cx="5245376" cy="4397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Future oriented</a:t>
            </a:r>
          </a:p>
          <a:p>
            <a:r>
              <a:rPr lang="en-US" dirty="0">
                <a:solidFill>
                  <a:srgbClr val="3C6847"/>
                </a:solidFill>
              </a:rPr>
              <a:t>Open to change</a:t>
            </a:r>
          </a:p>
          <a:p>
            <a:r>
              <a:rPr lang="en-US" dirty="0">
                <a:solidFill>
                  <a:srgbClr val="3C6847"/>
                </a:solidFill>
              </a:rPr>
              <a:t>Walks between worlds</a:t>
            </a:r>
          </a:p>
          <a:p>
            <a:r>
              <a:rPr lang="en-US" dirty="0">
                <a:solidFill>
                  <a:srgbClr val="3C6847"/>
                </a:solidFill>
              </a:rPr>
              <a:t>Builds bridges</a:t>
            </a:r>
          </a:p>
          <a:p>
            <a:r>
              <a:rPr lang="en-US" dirty="0">
                <a:solidFill>
                  <a:srgbClr val="3C6847"/>
                </a:solidFill>
              </a:rPr>
              <a:t>Strong inner life</a:t>
            </a:r>
          </a:p>
          <a:p>
            <a:r>
              <a:rPr lang="en-US" dirty="0">
                <a:solidFill>
                  <a:srgbClr val="3C6847"/>
                </a:solidFill>
              </a:rPr>
              <a:t>Grounded and effective</a:t>
            </a:r>
          </a:p>
          <a:p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C:\Documents and Settings\Judi Neal\My Documents\My Pictures\Artwork\giacomondi.jpg">
            <a:extLst>
              <a:ext uri="{FF2B5EF4-FFF2-40B4-BE49-F238E27FC236}">
                <a16:creationId xmlns:a16="http://schemas.microsoft.com/office/drawing/2014/main" id="{CCAB18D8-07DA-6B42-A005-5F29AAA3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80" y="1835342"/>
            <a:ext cx="3188313" cy="435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4AFA9-9F9D-2841-569B-273E6FBBD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2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70" y="616081"/>
            <a:ext cx="3128341" cy="1938076"/>
          </a:xfrm>
        </p:spPr>
        <p:txBody>
          <a:bodyPr>
            <a:normAutofit/>
          </a:bodyPr>
          <a:lstStyle/>
          <a:p>
            <a:r>
              <a:rPr lang="en-US" sz="4100" b="1" dirty="0"/>
              <a:t> </a:t>
            </a:r>
            <a:r>
              <a:rPr lang="en-US" sz="4000" b="1" dirty="0">
                <a:solidFill>
                  <a:srgbClr val="3C6847"/>
                </a:solidFill>
              </a:rPr>
              <a:t>Flamekeeper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2589"/>
            <a:ext cx="3628040" cy="36943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Preserve the past but build on it</a:t>
            </a:r>
          </a:p>
          <a:p>
            <a:r>
              <a:rPr lang="en-US" dirty="0">
                <a:solidFill>
                  <a:srgbClr val="3C6847"/>
                </a:solidFill>
              </a:rPr>
              <a:t>Open to change</a:t>
            </a:r>
          </a:p>
          <a:p>
            <a:r>
              <a:rPr lang="en-US" dirty="0">
                <a:solidFill>
                  <a:srgbClr val="3C6847"/>
                </a:solidFill>
              </a:rPr>
              <a:t>Keep founding vision alive</a:t>
            </a:r>
          </a:p>
          <a:p>
            <a:r>
              <a:rPr lang="en-US" dirty="0">
                <a:solidFill>
                  <a:srgbClr val="3C6847"/>
                </a:solidFill>
              </a:rPr>
              <a:t>Values-centered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</p:txBody>
      </p:sp>
      <p:pic>
        <p:nvPicPr>
          <p:cNvPr id="10" name="Picture 9" descr="A picture containing candle, cup&#10;&#10;Description automatically generated">
            <a:extLst>
              <a:ext uri="{FF2B5EF4-FFF2-40B4-BE49-F238E27FC236}">
                <a16:creationId xmlns:a16="http://schemas.microsoft.com/office/drawing/2014/main" id="{4A51351B-09A4-704C-9C83-F1403EE5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" b="3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2" b="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356350"/>
            <a:ext cx="6286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7C0CE5-A848-4AF8-ABFA-C83D0697CB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4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                Hearthtender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4832"/>
            <a:ext cx="5245376" cy="4397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Focus on the present</a:t>
            </a:r>
          </a:p>
          <a:p>
            <a:r>
              <a:rPr lang="en-US" dirty="0">
                <a:solidFill>
                  <a:srgbClr val="3C6847"/>
                </a:solidFill>
              </a:rPr>
              <a:t>Moderately open to change</a:t>
            </a:r>
          </a:p>
          <a:p>
            <a:r>
              <a:rPr lang="en-US" dirty="0">
                <a:solidFill>
                  <a:srgbClr val="3C6847"/>
                </a:solidFill>
              </a:rPr>
              <a:t>Commitment to service</a:t>
            </a:r>
          </a:p>
          <a:p>
            <a:r>
              <a:rPr lang="en-US" dirty="0">
                <a:solidFill>
                  <a:srgbClr val="3C6847"/>
                </a:solidFill>
              </a:rPr>
              <a:t>Keeps home fires burning</a:t>
            </a:r>
          </a:p>
          <a:p>
            <a:r>
              <a:rPr lang="en-US" dirty="0">
                <a:solidFill>
                  <a:srgbClr val="3C6847"/>
                </a:solidFill>
              </a:rPr>
              <a:t>Efficiency</a:t>
            </a:r>
          </a:p>
          <a:p>
            <a:r>
              <a:rPr lang="en-US" dirty="0">
                <a:solidFill>
                  <a:srgbClr val="3C6847"/>
                </a:solidFill>
              </a:rPr>
              <a:t>Sense of family</a:t>
            </a:r>
          </a:p>
          <a:p>
            <a:pPr marL="0" indent="0">
              <a:buNone/>
            </a:pPr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4" descr="C:\Documents and Settings\Judi Neal\My Documents\My Pictures\Artwork\hearth tender.jpg">
            <a:extLst>
              <a:ext uri="{FF2B5EF4-FFF2-40B4-BE49-F238E27FC236}">
                <a16:creationId xmlns:a16="http://schemas.microsoft.com/office/drawing/2014/main" id="{0EE5EBF0-9F8F-BB49-99E7-5D51C395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96823"/>
            <a:ext cx="37338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48723-B259-2453-1D4B-3C2C68D44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Lao Tzu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707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 strike="noStrike" dirty="0">
                <a:solidFill>
                  <a:srgbClr val="3C6847"/>
                </a:solidFill>
                <a:effectLst/>
              </a:rPr>
              <a:t>Life</a:t>
            </a:r>
            <a:r>
              <a:rPr lang="en-US" b="0" i="0" u="none" strike="noStrike" dirty="0">
                <a:solidFill>
                  <a:srgbClr val="3C6847"/>
                </a:solidFill>
                <a:effectLst/>
              </a:rPr>
              <a:t> is a series of natural and spontaneous changes. Don’t resist them; that only creates sorrow. </a:t>
            </a:r>
            <a:br>
              <a:rPr lang="en-US" b="0" i="0" u="none" strike="noStrike" dirty="0">
                <a:solidFill>
                  <a:srgbClr val="3C6847"/>
                </a:solidFill>
                <a:effectLst/>
              </a:rPr>
            </a:br>
            <a:r>
              <a:rPr lang="en-US" b="0" i="0" u="none" strike="noStrike" dirty="0">
                <a:solidFill>
                  <a:srgbClr val="3C6847"/>
                </a:solidFill>
                <a:effectLst/>
              </a:rPr>
              <a:t>Let reality be reality. </a:t>
            </a:r>
            <a:br>
              <a:rPr lang="en-US" b="0" i="0" u="none" strike="noStrike" dirty="0">
                <a:solidFill>
                  <a:srgbClr val="3C6847"/>
                </a:solidFill>
                <a:effectLst/>
              </a:rPr>
            </a:br>
            <a:r>
              <a:rPr lang="en-US" b="0" i="0" u="none" strike="noStrike" dirty="0">
                <a:solidFill>
                  <a:srgbClr val="3C6847"/>
                </a:solidFill>
                <a:effectLst/>
              </a:rPr>
              <a:t>Let things flow naturally forward in whatever way they like.</a:t>
            </a:r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  <p:pic>
        <p:nvPicPr>
          <p:cNvPr id="11" name="Picture 10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268C354-919B-7522-C9BA-25902E43E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2055815"/>
            <a:ext cx="3098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2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               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4832"/>
            <a:ext cx="5245376" cy="4397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Focus on the past</a:t>
            </a:r>
          </a:p>
          <a:p>
            <a:r>
              <a:rPr lang="en-US" dirty="0">
                <a:solidFill>
                  <a:srgbClr val="3C6847"/>
                </a:solidFill>
              </a:rPr>
              <a:t>Prefers stability to change</a:t>
            </a:r>
          </a:p>
          <a:p>
            <a:r>
              <a:rPr lang="en-US" dirty="0">
                <a:solidFill>
                  <a:srgbClr val="3C6847"/>
                </a:solidFill>
              </a:rPr>
              <a:t>Values doing over dreaming</a:t>
            </a:r>
          </a:p>
          <a:p>
            <a:pPr marL="0" indent="0">
              <a:buNone/>
            </a:pPr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 descr="C:\Documents and Settings\Judi Neal\My Documents\My Pictures\Artwork\Placeholder.jpg">
            <a:extLst>
              <a:ext uri="{FF2B5EF4-FFF2-40B4-BE49-F238E27FC236}">
                <a16:creationId xmlns:a16="http://schemas.microsoft.com/office/drawing/2014/main" id="{5BDB883C-9807-2F46-B43E-4B5D992B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1" y="2559141"/>
            <a:ext cx="3151766" cy="397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53FC3-1936-2821-EBEB-D38D108A0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1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                Guardian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4832"/>
            <a:ext cx="5245376" cy="4397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Forebodings about the future</a:t>
            </a:r>
          </a:p>
          <a:p>
            <a:r>
              <a:rPr lang="en-US" dirty="0">
                <a:solidFill>
                  <a:srgbClr val="3C6847"/>
                </a:solidFill>
              </a:rPr>
              <a:t>Fearful of change</a:t>
            </a:r>
          </a:p>
          <a:p>
            <a:r>
              <a:rPr lang="en-US" dirty="0">
                <a:solidFill>
                  <a:srgbClr val="3C6847"/>
                </a:solidFill>
              </a:rPr>
              <a:t>Prevention and protection</a:t>
            </a:r>
          </a:p>
          <a:p>
            <a:pPr marL="0" indent="0">
              <a:buNone/>
            </a:pPr>
            <a:endParaRPr lang="en-US" sz="2400" b="1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4" descr="C:\Documents and Settings\Judi Neal\My Documents\My Pictures\Artwork\doomsayer.jpg">
            <a:extLst>
              <a:ext uri="{FF2B5EF4-FFF2-40B4-BE49-F238E27FC236}">
                <a16:creationId xmlns:a16="http://schemas.microsoft.com/office/drawing/2014/main" id="{A94F34A3-3906-1C49-BE42-431198CF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42900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B3AAF-0E8D-57F3-4284-0F4BC502E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15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C6847"/>
                </a:solidFill>
              </a:rPr>
              <a:t>       Edgewalker Archetype</a:t>
            </a:r>
            <a:br>
              <a:rPr lang="en-US" b="1" dirty="0">
                <a:solidFill>
                  <a:srgbClr val="3C6847"/>
                </a:solidFill>
              </a:rPr>
            </a:br>
            <a:r>
              <a:rPr lang="en-US" b="1" dirty="0">
                <a:solidFill>
                  <a:srgbClr val="3C6847"/>
                </a:solidFill>
              </a:rPr>
              <a:t>Sample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screenshot, design, font&#10;&#10;Description automatically generated">
            <a:extLst>
              <a:ext uri="{FF2B5EF4-FFF2-40B4-BE49-F238E27FC236}">
                <a16:creationId xmlns:a16="http://schemas.microsoft.com/office/drawing/2014/main" id="{D4F283F3-8ACF-5CC4-095D-F60B04E2D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1935028"/>
            <a:ext cx="7772400" cy="4561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27432-3732-BD3A-0CC0-A6B5833049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2" y="358934"/>
            <a:ext cx="72457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C6847"/>
                </a:solidFill>
              </a:rPr>
              <a:t>         Flamekeeper Archetype</a:t>
            </a:r>
            <a:br>
              <a:rPr lang="en-US" b="1" dirty="0">
                <a:solidFill>
                  <a:srgbClr val="3C6847"/>
                </a:solidFill>
              </a:rPr>
            </a:br>
            <a:r>
              <a:rPr lang="en-US" b="1" dirty="0">
                <a:solidFill>
                  <a:srgbClr val="3C6847"/>
                </a:solidFill>
              </a:rPr>
              <a:t>Sample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1E9ED-90E8-DD4A-6E8D-0FE426ED9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97187"/>
            <a:ext cx="7772400" cy="4546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7B4CF-3149-F5EE-04ED-9D81D25E7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3" y="276248"/>
            <a:ext cx="4748316" cy="1956841"/>
          </a:xfrm>
        </p:spPr>
        <p:txBody>
          <a:bodyPr anchor="b">
            <a:normAutofit/>
          </a:bodyPr>
          <a:lstStyle/>
          <a:p>
            <a:r>
              <a:rPr lang="en-US" sz="3300" b="1" dirty="0">
                <a:solidFill>
                  <a:srgbClr val="3C6847"/>
                </a:solidFill>
              </a:rPr>
              <a:t>Archetype Groups – </a:t>
            </a:r>
            <a:br>
              <a:rPr lang="en-US" sz="3300" b="1" dirty="0">
                <a:solidFill>
                  <a:srgbClr val="3C6847"/>
                </a:solidFill>
              </a:rPr>
            </a:br>
            <a:r>
              <a:rPr lang="en-US" sz="3300" b="1" dirty="0">
                <a:solidFill>
                  <a:srgbClr val="3C6847"/>
                </a:solidFill>
              </a:rPr>
              <a:t>Select a scribe (2 minute report out)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02" y="2937249"/>
            <a:ext cx="4331398" cy="37842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C6847"/>
                </a:solidFill>
              </a:rPr>
              <a:t>What are the </a:t>
            </a:r>
            <a:r>
              <a:rPr lang="en-US" sz="2400" u="sng" dirty="0">
                <a:solidFill>
                  <a:srgbClr val="3C6847"/>
                </a:solidFill>
              </a:rPr>
              <a:t>strengths or gifts </a:t>
            </a:r>
            <a:r>
              <a:rPr lang="en-US" sz="2400" dirty="0">
                <a:solidFill>
                  <a:srgbClr val="3C6847"/>
                </a:solidFill>
              </a:rPr>
              <a:t>of your primary archetype in the face of internal and external changes in your organization?</a:t>
            </a:r>
          </a:p>
          <a:p>
            <a:r>
              <a:rPr lang="en-US" sz="2400" dirty="0">
                <a:solidFill>
                  <a:srgbClr val="3C6847"/>
                </a:solidFill>
              </a:rPr>
              <a:t>What are the </a:t>
            </a:r>
            <a:r>
              <a:rPr lang="en-US" sz="2400" u="sng" dirty="0">
                <a:solidFill>
                  <a:srgbClr val="3C6847"/>
                </a:solidFill>
              </a:rPr>
              <a:t>shadow sides or challenges</a:t>
            </a:r>
            <a:r>
              <a:rPr lang="en-US" sz="2400" dirty="0">
                <a:solidFill>
                  <a:srgbClr val="3C6847"/>
                </a:solidFill>
              </a:rPr>
              <a:t> of your archetype that might hinder movement towards your organization’s desired future?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One in a crowd">
            <a:extLst>
              <a:ext uri="{FF2B5EF4-FFF2-40B4-BE49-F238E27FC236}">
                <a16:creationId xmlns:a16="http://schemas.microsoft.com/office/drawing/2014/main" id="{2A8E472F-FC74-7DFE-DBA9-23FDB7BBD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5" r="17695"/>
          <a:stretch/>
        </p:blipFill>
        <p:spPr>
          <a:xfrm>
            <a:off x="4712981" y="-2227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7C0CE5-A848-4AF8-ABFA-C83D0697CB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Archetypes – Report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Strengths and Shadows (see report)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Edgewalkers 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Flamekeepers 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Hearthtenders 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Placeholders </a:t>
            </a:r>
          </a:p>
          <a:p>
            <a:pPr lvl="1"/>
            <a:r>
              <a:rPr lang="en-US">
                <a:solidFill>
                  <a:srgbClr val="3C6847"/>
                </a:solidFill>
              </a:rPr>
              <a:t>Guardians</a:t>
            </a:r>
            <a:endParaRPr lang="en-US" dirty="0">
              <a:solidFill>
                <a:srgbClr val="3C6847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3C6847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98AA3-37D6-517B-F0A6-5D1622C29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5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Breakout– By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Select a scribe (2-minute report out)</a:t>
            </a:r>
          </a:p>
          <a:p>
            <a:r>
              <a:rPr lang="en-US" dirty="0">
                <a:solidFill>
                  <a:srgbClr val="3C6847"/>
                </a:solidFill>
              </a:rPr>
              <a:t>Revisit Forcefield Analysis or Sustainability Impact Project</a:t>
            </a:r>
          </a:p>
          <a:p>
            <a:r>
              <a:rPr lang="en-US" dirty="0">
                <a:solidFill>
                  <a:srgbClr val="3C6847"/>
                </a:solidFill>
              </a:rPr>
              <a:t>Share your Archetypes </a:t>
            </a:r>
          </a:p>
          <a:p>
            <a:r>
              <a:rPr lang="en-US" dirty="0">
                <a:solidFill>
                  <a:srgbClr val="3C6847"/>
                </a:solidFill>
              </a:rPr>
              <a:t>Discuss the gifts of your strongest Archetypes in creating the desired future of your organization.</a:t>
            </a:r>
          </a:p>
          <a:p>
            <a:r>
              <a:rPr lang="en-US" dirty="0">
                <a:solidFill>
                  <a:srgbClr val="3C6847"/>
                </a:solidFill>
              </a:rPr>
              <a:t>Is any Archetype missing that might be needed?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28CD3-2FD3-4DF6-1956-4F009447B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3206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Breakout – Report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What came out of your conversation?</a:t>
            </a:r>
          </a:p>
          <a:p>
            <a:r>
              <a:rPr lang="en-US" dirty="0">
                <a:solidFill>
                  <a:srgbClr val="3C6847"/>
                </a:solidFill>
              </a:rPr>
              <a:t>What might you do next with this Archetype exploration?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DA204-68CC-EF78-4092-8D7A901E1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0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5" y="253956"/>
            <a:ext cx="8790785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Working with the Archetypes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0138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Honor that each Archetype brings a valuable perspective. Listen for their wisdom.</a:t>
            </a:r>
          </a:p>
          <a:p>
            <a:r>
              <a:rPr lang="en-US" dirty="0">
                <a:solidFill>
                  <a:srgbClr val="3C6847"/>
                </a:solidFill>
              </a:rPr>
              <a:t>Amplify the strength of each Archetype.</a:t>
            </a:r>
          </a:p>
          <a:p>
            <a:r>
              <a:rPr lang="en-US" dirty="0">
                <a:solidFill>
                  <a:srgbClr val="3C6847"/>
                </a:solidFill>
              </a:rPr>
              <a:t>Compassion for the shadow (usually fear-based) side of each Archetype. </a:t>
            </a:r>
          </a:p>
          <a:p>
            <a:r>
              <a:rPr lang="en-US" dirty="0">
                <a:solidFill>
                  <a:srgbClr val="3C6847"/>
                </a:solidFill>
              </a:rPr>
              <a:t>Most organizations marginalize Edgewalkers</a:t>
            </a:r>
          </a:p>
          <a:p>
            <a:r>
              <a:rPr lang="en-US" dirty="0">
                <a:solidFill>
                  <a:srgbClr val="3C6847"/>
                </a:solidFill>
              </a:rPr>
              <a:t>Most development and education programs develop the other Archetypes 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AE4BB-ED6F-3613-9448-17F5FBCF1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3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65827"/>
            <a:ext cx="882869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Working with the Archetypes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053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When contemplating a change, ask yourself, “How would an Edgewalker see this? How would a Flamekeeper see this?” etc.</a:t>
            </a:r>
          </a:p>
          <a:p>
            <a:r>
              <a:rPr lang="en-US" dirty="0">
                <a:solidFill>
                  <a:srgbClr val="3C6847"/>
                </a:solidFill>
              </a:rPr>
              <a:t>Map the organization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Online assessment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Self-assessment sheet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Draw maps and compare</a:t>
            </a:r>
          </a:p>
          <a:p>
            <a:r>
              <a:rPr lang="en-US" dirty="0">
                <a:solidFill>
                  <a:srgbClr val="3C6847"/>
                </a:solidFill>
              </a:rPr>
              <a:t>Higher-Self Contemplation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07011-BB78-E81A-B68D-A90C118CD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3C6847"/>
                </a:solidFill>
              </a:rPr>
              <a:t>Principles of Transformation </a:t>
            </a:r>
          </a:p>
          <a:p>
            <a:r>
              <a:rPr lang="en-US" sz="2000" dirty="0">
                <a:solidFill>
                  <a:srgbClr val="3C6847"/>
                </a:solidFill>
              </a:rPr>
              <a:t>Force Field Analysis</a:t>
            </a:r>
          </a:p>
          <a:p>
            <a:r>
              <a:rPr lang="en-US" sz="2000" dirty="0">
                <a:solidFill>
                  <a:srgbClr val="3C6847"/>
                </a:solidFill>
              </a:rPr>
              <a:t>Five Roles – The Archetypes</a:t>
            </a:r>
          </a:p>
          <a:p>
            <a:r>
              <a:rPr lang="en-US" sz="2000" dirty="0">
                <a:solidFill>
                  <a:srgbClr val="3C6847"/>
                </a:solidFill>
              </a:rPr>
              <a:t>Breakout by Archetype</a:t>
            </a:r>
          </a:p>
          <a:p>
            <a:r>
              <a:rPr lang="en-US" sz="2000" dirty="0">
                <a:solidFill>
                  <a:srgbClr val="3C6847"/>
                </a:solidFill>
              </a:rPr>
              <a:t>Breakout by Organization</a:t>
            </a:r>
          </a:p>
          <a:p>
            <a:r>
              <a:rPr lang="en-US" sz="2000" dirty="0">
                <a:solidFill>
                  <a:srgbClr val="3C6847"/>
                </a:solidFill>
              </a:rPr>
              <a:t>Working with the Archetypes</a:t>
            </a:r>
          </a:p>
          <a:p>
            <a:r>
              <a:rPr lang="en-US" sz="2000" dirty="0">
                <a:solidFill>
                  <a:srgbClr val="3C6847"/>
                </a:solidFill>
              </a:rPr>
              <a:t>Resources</a:t>
            </a:r>
          </a:p>
          <a:p>
            <a:endParaRPr lang="en-US" sz="2000" dirty="0">
              <a:solidFill>
                <a:srgbClr val="3C6847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3C6847"/>
                </a:solidFill>
              </a:rPr>
              <a:t>Slides will be sent to you.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65827"/>
            <a:ext cx="882869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Exercise: Archetypes Wisdom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053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Five volunteers + scribe</a:t>
            </a:r>
          </a:p>
          <a:p>
            <a:r>
              <a:rPr lang="en-US" u="sng" dirty="0">
                <a:solidFill>
                  <a:srgbClr val="3C6847"/>
                </a:solidFill>
              </a:rPr>
              <a:t>Challenge</a:t>
            </a:r>
            <a:r>
              <a:rPr lang="en-US" dirty="0">
                <a:solidFill>
                  <a:srgbClr val="3C6847"/>
                </a:solidFill>
              </a:rPr>
              <a:t>: AI Large Language Models</a:t>
            </a:r>
          </a:p>
          <a:p>
            <a:r>
              <a:rPr lang="en-US" dirty="0">
                <a:solidFill>
                  <a:srgbClr val="3C6847"/>
                </a:solidFill>
              </a:rPr>
              <a:t>Each Archetype talks about the challenge (2 mins)</a:t>
            </a:r>
          </a:p>
          <a:p>
            <a:r>
              <a:rPr lang="en-US" dirty="0">
                <a:solidFill>
                  <a:srgbClr val="3C6847"/>
                </a:solidFill>
              </a:rPr>
              <a:t>Switch chairs – take on new worldview</a:t>
            </a:r>
          </a:p>
          <a:p>
            <a:r>
              <a:rPr lang="en-US" dirty="0">
                <a:solidFill>
                  <a:srgbClr val="3C6847"/>
                </a:solidFill>
              </a:rPr>
              <a:t>Discuss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mpty orange chairs forming a circle">
            <a:extLst>
              <a:ext uri="{FF2B5EF4-FFF2-40B4-BE49-F238E27FC236}">
                <a16:creationId xmlns:a16="http://schemas.microsoft.com/office/drawing/2014/main" id="{A5859E2A-2C36-AB42-A467-3ECA29C9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4" y="4775113"/>
            <a:ext cx="2831835" cy="20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2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65827"/>
            <a:ext cx="882869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Wisdom Council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80" y="1591390"/>
            <a:ext cx="8200040" cy="5262173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1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did you notice about yourself and your energy as you took on each Archetype of Change role? What was easiest? What was hardest?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1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did you hear from others in the circle that inspired you?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1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surprised you?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1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Where is the resistance, and how can it be honored? Can it be transformed? If so, how?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1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How might these insights lead to action to move the change forward?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mpty orange chairs forming a circle">
            <a:extLst>
              <a:ext uri="{FF2B5EF4-FFF2-40B4-BE49-F238E27FC236}">
                <a16:creationId xmlns:a16="http://schemas.microsoft.com/office/drawing/2014/main" id="{55A2D282-6260-94BA-95F9-523A501E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3" y="0"/>
            <a:ext cx="2243618" cy="16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3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65827"/>
            <a:ext cx="882869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Observer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052"/>
            <a:ext cx="8200040" cy="5143423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did you notice about yourself and your energy as you listened to Archetype of Change sharing? Which did you resonate with the most? The least? Why?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did you hear from members in the circle of five that inspired you?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What surprised you?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Where is the resistance, and how can it be honored? Can it be transformed? If so, how?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3C6847"/>
                </a:solidFill>
                <a:effectLst/>
                <a:ea typeface="Calibri" panose="020F0502020204030204" pitchFamily="34" charset="0"/>
              </a:rPr>
              <a:t>How might these insights lead to action to move the change forward?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C6847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C6847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C6847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3C6847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3C68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mpty orange chairs forming a circle">
            <a:extLst>
              <a:ext uri="{FF2B5EF4-FFF2-40B4-BE49-F238E27FC236}">
                <a16:creationId xmlns:a16="http://schemas.microsoft.com/office/drawing/2014/main" id="{A5859E2A-2C36-AB42-A467-3ECA29C9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3" y="0"/>
            <a:ext cx="2243618" cy="16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1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7575"/>
            <a:ext cx="8200040" cy="4351338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b="0" i="0" u="sng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Archetypes of Change Self-Assessment </a:t>
            </a: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with organization members who are involved in planning and/or implementing desired changes. </a:t>
            </a:r>
            <a:b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 dirty="0">
              <a:solidFill>
                <a:srgbClr val="3C6847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Offer a </a:t>
            </a:r>
            <a:r>
              <a:rPr lang="en-US" b="0" i="0" u="sng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workshop on the Archetypes of Change </a:t>
            </a: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to organization members who are involved in planning and/or implementing desired changes. (The best way to learn is to teach.)</a:t>
            </a:r>
            <a:b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 dirty="0">
              <a:solidFill>
                <a:srgbClr val="3C6847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sng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Share your Force Field Analysis </a:t>
            </a: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with organization members who are involved in planning and/or implementing desired changes and ask for their input. Remember that amplifying the forces for change is more effective than trying to overcome the forces resisting change.</a:t>
            </a:r>
            <a:b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 dirty="0">
              <a:solidFill>
                <a:srgbClr val="3C6847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Conduct the </a:t>
            </a:r>
            <a:r>
              <a:rPr lang="en-US" b="0" i="0" u="sng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Wisdom Circle Exercise </a:t>
            </a:r>
            <a:r>
              <a:rPr lang="en-US" b="0" i="0" u="none" strike="noStrike" dirty="0">
                <a:solidFill>
                  <a:srgbClr val="3C6847"/>
                </a:solidFill>
                <a:effectLst/>
                <a:latin typeface="Calibri" panose="020F0502020204030204" pitchFamily="34" charset="0"/>
              </a:rPr>
              <a:t>with relevant members of your organization.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CDDC7761-0DAF-378B-7982-68AACD22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81" y="216814"/>
            <a:ext cx="1819689" cy="1556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1B6146-2C35-1CE5-D21C-DFBBB1FBE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5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5" y="265827"/>
            <a:ext cx="904173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Edgewalkers International</a:t>
            </a:r>
            <a:br>
              <a:rPr lang="en-US" b="1" dirty="0">
                <a:solidFill>
                  <a:srgbClr val="3C6847"/>
                </a:solidFill>
              </a:rPr>
            </a:br>
            <a:r>
              <a:rPr lang="en-US" b="1" dirty="0">
                <a:solidFill>
                  <a:srgbClr val="3C6847"/>
                </a:solidFill>
              </a:rPr>
              <a:t>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053"/>
            <a:ext cx="82000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C6847"/>
                </a:solidFill>
              </a:rPr>
              <a:t>A global community of people who walk between worlds and build bridges for the common good.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r>
              <a:rPr lang="en-US" dirty="0">
                <a:solidFill>
                  <a:srgbClr val="3C6847"/>
                </a:solidFill>
              </a:rPr>
              <a:t>Edgewalker Newsletter</a:t>
            </a:r>
          </a:p>
          <a:p>
            <a:r>
              <a:rPr lang="en-US" dirty="0">
                <a:solidFill>
                  <a:srgbClr val="3C6847"/>
                </a:solidFill>
              </a:rPr>
              <a:t>Edgewalker Cafes</a:t>
            </a:r>
          </a:p>
          <a:p>
            <a:r>
              <a:rPr lang="en-US" dirty="0">
                <a:solidFill>
                  <a:srgbClr val="3C6847"/>
                </a:solidFill>
              </a:rPr>
              <a:t>Edgewalker Profile</a:t>
            </a:r>
          </a:p>
          <a:p>
            <a:r>
              <a:rPr lang="en-US" dirty="0">
                <a:solidFill>
                  <a:srgbClr val="3C6847"/>
                </a:solidFill>
              </a:rPr>
              <a:t>Archetypes of Change - Organizational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6847"/>
                </a:solidFill>
                <a:hlinkClick r:id="rId3"/>
              </a:rPr>
              <a:t>judi@Edgewalkers.org</a:t>
            </a:r>
            <a:r>
              <a:rPr lang="en-US" dirty="0">
                <a:solidFill>
                  <a:srgbClr val="3C6847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55977-9D47-E49F-7726-9934851A1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8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186"/>
            <a:ext cx="7886700" cy="5536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C6847"/>
                </a:solidFill>
              </a:rPr>
              <a:t>When you are inspired by some great purpose,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some extraordinary project,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all your thoughts break their bonds;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you mind transcends limitations,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your consciousness expands in every direction,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and you find yourself in a new, </a:t>
            </a:r>
            <a:br>
              <a:rPr lang="en-US" dirty="0">
                <a:solidFill>
                  <a:srgbClr val="3C6847"/>
                </a:solidFill>
              </a:rPr>
            </a:br>
            <a:r>
              <a:rPr lang="en-US" dirty="0">
                <a:solidFill>
                  <a:srgbClr val="3C6847"/>
                </a:solidFill>
              </a:rPr>
              <a:t>great and wonderful world.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C6847"/>
                </a:solidFill>
              </a:rPr>
              <a:t>Dormant forces, faculties and talents become alive, and you discover yourself to be a greater person by far than you ever dreamed yourself to be.</a:t>
            </a:r>
            <a:br>
              <a:rPr lang="en-US" dirty="0">
                <a:solidFill>
                  <a:srgbClr val="3C6847"/>
                </a:solidFill>
              </a:rPr>
            </a:br>
            <a:endParaRPr lang="en-US" dirty="0">
              <a:solidFill>
                <a:srgbClr val="3C6847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C6847"/>
                </a:solidFill>
              </a:rPr>
              <a:t>Patanjali (150 BCE)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90F1A-725E-0FC3-F953-9321A8F01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28" y="365126"/>
            <a:ext cx="6837021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C6847"/>
                </a:solidFill>
              </a:rPr>
              <a:t>Principles of Transformation </a:t>
            </a:r>
          </a:p>
          <a:p>
            <a:r>
              <a:rPr lang="en-US" dirty="0">
                <a:solidFill>
                  <a:srgbClr val="3C6847"/>
                </a:solidFill>
              </a:rPr>
              <a:t>Force Field Analysis</a:t>
            </a:r>
          </a:p>
          <a:p>
            <a:r>
              <a:rPr lang="en-US" dirty="0">
                <a:solidFill>
                  <a:srgbClr val="3C6847"/>
                </a:solidFill>
              </a:rPr>
              <a:t>Five Roles – The Archetypes</a:t>
            </a:r>
          </a:p>
          <a:p>
            <a:r>
              <a:rPr lang="en-US" dirty="0">
                <a:solidFill>
                  <a:srgbClr val="3C6847"/>
                </a:solidFill>
              </a:rPr>
              <a:t>Breakout by Archetype</a:t>
            </a:r>
          </a:p>
          <a:p>
            <a:r>
              <a:rPr lang="en-US" dirty="0">
                <a:solidFill>
                  <a:srgbClr val="3C6847"/>
                </a:solidFill>
              </a:rPr>
              <a:t>Breakout by Organization</a:t>
            </a:r>
          </a:p>
          <a:p>
            <a:r>
              <a:rPr lang="en-US" dirty="0">
                <a:solidFill>
                  <a:srgbClr val="3C6847"/>
                </a:solidFill>
              </a:rPr>
              <a:t>Working with the Archetypes</a:t>
            </a:r>
          </a:p>
          <a:p>
            <a:r>
              <a:rPr lang="en-US" dirty="0">
                <a:solidFill>
                  <a:srgbClr val="3C6847"/>
                </a:solidFill>
              </a:rPr>
              <a:t>Resources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3C6847"/>
                </a:solidFill>
              </a:rPr>
              <a:t>Slides will be sent to you.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8164" t="40795" r="2733" b="9089"/>
          <a:stretch/>
        </p:blipFill>
        <p:spPr>
          <a:xfrm>
            <a:off x="5920184" y="2690330"/>
            <a:ext cx="2883301" cy="287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F2A04-8385-510F-ECA8-424CE76E4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3825"/>
            <a:ext cx="4554538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C6847"/>
                </a:solidFill>
              </a:rPr>
              <a:t>Books by Judi Neal – developer of the</a:t>
            </a:r>
            <a:br>
              <a:rPr lang="en-US" sz="3600" b="1" dirty="0">
                <a:solidFill>
                  <a:srgbClr val="3C6847"/>
                </a:solidFill>
              </a:rPr>
            </a:br>
            <a:r>
              <a:rPr lang="en-US" sz="3600" b="1" dirty="0">
                <a:solidFill>
                  <a:srgbClr val="3C6847"/>
                </a:solidFill>
              </a:rPr>
              <a:t>Archetypes of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" y="65162"/>
            <a:ext cx="1453313" cy="829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4F004-E18B-D900-3273-1C2D0B28A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480060"/>
            <a:ext cx="1855788" cy="2882358"/>
          </a:xfrm>
          <a:prstGeom prst="rect">
            <a:avLst/>
          </a:prstGeom>
        </p:spPr>
      </p:pic>
      <p:pic>
        <p:nvPicPr>
          <p:cNvPr id="13" name="Picture 12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4F19B9A2-0777-D6BF-7883-901D3359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126900"/>
            <a:ext cx="1845429" cy="2994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D28B0-F3C2-1E50-3FA3-DF6E06D83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2959"/>
            <a:ext cx="1855788" cy="2919692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1052EEE-3125-3BFC-97CF-E57D82CB6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2" y="3241792"/>
            <a:ext cx="1855788" cy="2837078"/>
          </a:xfrm>
          <a:prstGeom prst="rect">
            <a:avLst/>
          </a:prstGeom>
        </p:spPr>
      </p:pic>
      <p:pic>
        <p:nvPicPr>
          <p:cNvPr id="16" name="Content Placeholder 8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F4B74ED4-F4B8-166B-36DE-BFDE6952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47" y="3243539"/>
            <a:ext cx="1909191" cy="2893424"/>
          </a:xfr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3C79135-F919-1A8C-17CE-80A93B8FD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" y="3218100"/>
            <a:ext cx="1864164" cy="29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Change vs. Transformation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  <p:pic>
        <p:nvPicPr>
          <p:cNvPr id="12" name="Content Placeholder 8" descr="A picture containing clock&#10;&#10;Description automatically generated">
            <a:extLst>
              <a:ext uri="{FF2B5EF4-FFF2-40B4-BE49-F238E27FC236}">
                <a16:creationId xmlns:a16="http://schemas.microsoft.com/office/drawing/2014/main" id="{9F34FA9F-81BF-7269-9812-31A5F6388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1" y="1690689"/>
            <a:ext cx="5374882" cy="2821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9B1B42-FFAB-EC69-B524-DFFAC9BA4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156" y="2107096"/>
            <a:ext cx="3330281" cy="22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First Step in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00450" cy="4410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BELIEF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4-minute mile</a:t>
            </a:r>
          </a:p>
          <a:p>
            <a:pPr lvl="1"/>
            <a:r>
              <a:rPr lang="en-US" dirty="0">
                <a:solidFill>
                  <a:srgbClr val="3C6847"/>
                </a:solidFill>
              </a:rPr>
              <a:t>Placebo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28650" y="2888506"/>
            <a:ext cx="3434490" cy="25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31709-92A9-6C53-04E3-9F9507A83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11595"/>
          <a:stretch/>
        </p:blipFill>
        <p:spPr>
          <a:xfrm>
            <a:off x="4406899" y="1825626"/>
            <a:ext cx="4201341" cy="40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8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9E8B-216C-341E-22B7-9F188F93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E80E91-6F95-57FB-A729-3A75BCD6D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59" y="4435524"/>
            <a:ext cx="4530599" cy="2545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494AE-BA5E-BEC7-5F8E-C9B65412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Henry Ford - 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37ED-09DD-6A00-DE15-8A7B315F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00450" cy="4410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C6847"/>
                </a:solidFill>
              </a:rPr>
              <a:t>“Whether you think you can or whether you think you can’t, you’re right.”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7A594-8D60-2028-BAC3-DD59C008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2FE-0E05-4E0F-A005-8E63D2AF5751}" type="datetime1">
              <a:rPr lang="en-US" smtClean="0">
                <a:solidFill>
                  <a:schemeClr val="tx1"/>
                </a:solidFill>
              </a:rPr>
              <a:t>5/2/25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867DD-DD87-4AAB-6CF6-B5D8889C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Name to write here...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7F7E-4C24-595E-774B-98A59077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69AEE-F8E7-B86E-2AE5-6CA219EE0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EC080F-AF34-4EE2-EE3A-D5C46CEC90C6}"/>
              </a:ext>
            </a:extLst>
          </p:cNvPr>
          <p:cNvSpPr txBox="1">
            <a:spLocks/>
          </p:cNvSpPr>
          <p:nvPr/>
        </p:nvSpPr>
        <p:spPr>
          <a:xfrm>
            <a:off x="628650" y="2888506"/>
            <a:ext cx="3434490" cy="25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EE940-6233-28B7-9210-7065753C2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b="8605"/>
          <a:stretch/>
        </p:blipFill>
        <p:spPr>
          <a:xfrm>
            <a:off x="4602144" y="1967464"/>
            <a:ext cx="4201341" cy="40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181" y="239028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C6847"/>
                </a:solidFill>
              </a:rPr>
              <a:t>Living Systems -  </a:t>
            </a:r>
            <a:br>
              <a:rPr lang="en-US" b="1" dirty="0">
                <a:solidFill>
                  <a:srgbClr val="3C6847"/>
                </a:solidFill>
              </a:rPr>
            </a:br>
            <a:r>
              <a:rPr lang="en-US" b="1" dirty="0">
                <a:solidFill>
                  <a:srgbClr val="3C6847"/>
                </a:solidFill>
              </a:rPr>
              <a:t>Meg Wheatley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6892"/>
            <a:ext cx="82000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847"/>
                </a:solidFill>
              </a:rPr>
              <a:t>In nature, change never happens top-down</a:t>
            </a:r>
          </a:p>
          <a:p>
            <a:r>
              <a:rPr lang="en-US" dirty="0">
                <a:solidFill>
                  <a:srgbClr val="3C6847"/>
                </a:solidFill>
              </a:rPr>
              <a:t>Emergence – “Change begins as local actions spring up simultaneously in many different areas.”</a:t>
            </a:r>
          </a:p>
          <a:p>
            <a:r>
              <a:rPr lang="en-US" dirty="0">
                <a:solidFill>
                  <a:srgbClr val="3C6847"/>
                </a:solidFill>
              </a:rPr>
              <a:t>Organizations are living systems</a:t>
            </a:r>
          </a:p>
          <a:p>
            <a:r>
              <a:rPr lang="en-US" dirty="0">
                <a:solidFill>
                  <a:srgbClr val="3C6847"/>
                </a:solidFill>
              </a:rPr>
              <a:t>Interconnection</a:t>
            </a:r>
          </a:p>
          <a:p>
            <a:endParaRPr lang="en-US" dirty="0">
              <a:solidFill>
                <a:srgbClr val="3C684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CE5-A848-4AF8-ABFA-C83D0697CB0F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2BC07-777B-C449-8E07-1AB4ACBEB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584" y="4072540"/>
            <a:ext cx="3713947" cy="2785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30EA3-B562-0344-86D4-B03C9EDD2E5D}"/>
              </a:ext>
            </a:extLst>
          </p:cNvPr>
          <p:cNvSpPr txBox="1"/>
          <p:nvPr/>
        </p:nvSpPr>
        <p:spPr>
          <a:xfrm>
            <a:off x="6547945" y="4708634"/>
            <a:ext cx="196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C6847"/>
                </a:solidFill>
              </a:rPr>
              <a:t>Utah Aspen Grove</a:t>
            </a:r>
          </a:p>
          <a:p>
            <a:r>
              <a:rPr lang="en-US" sz="1600" dirty="0">
                <a:solidFill>
                  <a:srgbClr val="3C6847"/>
                </a:solidFill>
              </a:rPr>
              <a:t>80,000 years 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A7748-3CE5-69DC-016E-9CC65D4C6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72" y="365126"/>
            <a:ext cx="1453313" cy="8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1201</Words>
  <Application>Microsoft Macintosh PowerPoint</Application>
  <PresentationFormat>On-screen Show (4:3)</PresentationFormat>
  <Paragraphs>271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Office Theme</vt:lpstr>
      <vt:lpstr>Archetypes of Change</vt:lpstr>
      <vt:lpstr>Lao Tzu</vt:lpstr>
      <vt:lpstr>Agenda</vt:lpstr>
      <vt:lpstr>Agenda</vt:lpstr>
      <vt:lpstr>Books by Judi Neal – developer of the Archetypes of Change</vt:lpstr>
      <vt:lpstr>Change vs. Transformation</vt:lpstr>
      <vt:lpstr>First Step in Transformation</vt:lpstr>
      <vt:lpstr>Henry Ford - Belief</vt:lpstr>
      <vt:lpstr>Living Systems -   Meg Wheatley</vt:lpstr>
      <vt:lpstr>A few key principles of transformation</vt:lpstr>
      <vt:lpstr>Exercise: Force Field Analysis</vt:lpstr>
      <vt:lpstr>Steps</vt:lpstr>
      <vt:lpstr>Exercise: Force Field Analysis</vt:lpstr>
      <vt:lpstr>      Archetypes of Change </vt:lpstr>
      <vt:lpstr>Archetypes of Change Model</vt:lpstr>
      <vt:lpstr>Archetypes Self-Assessment</vt:lpstr>
      <vt:lpstr>                Edgewalker</vt:lpstr>
      <vt:lpstr> Flamekeeper</vt:lpstr>
      <vt:lpstr>                Hearthtender</vt:lpstr>
      <vt:lpstr>                Placeholder</vt:lpstr>
      <vt:lpstr>                Guardian</vt:lpstr>
      <vt:lpstr>       Edgewalker Archetype Sample 1</vt:lpstr>
      <vt:lpstr>         Flamekeeper Archetype Sample 2</vt:lpstr>
      <vt:lpstr>Archetype Groups –  Select a scribe (2 minute report out)</vt:lpstr>
      <vt:lpstr>Archetypes – Report out</vt:lpstr>
      <vt:lpstr>Breakout– By Organization</vt:lpstr>
      <vt:lpstr>Breakout – Report out</vt:lpstr>
      <vt:lpstr>Working with the Archetypes</vt:lpstr>
      <vt:lpstr>Working with the Archetypes</vt:lpstr>
      <vt:lpstr>Exercise: Archetypes Wisdom Council</vt:lpstr>
      <vt:lpstr>Wisdom Council Discussion</vt:lpstr>
      <vt:lpstr>Observer Discussion</vt:lpstr>
      <vt:lpstr>PowerPoint Presentation</vt:lpstr>
      <vt:lpstr>Edgewalkers International Network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medsol002</dc:creator>
  <cp:lastModifiedBy>judi judineal.com</cp:lastModifiedBy>
  <cp:revision>44</cp:revision>
  <dcterms:created xsi:type="dcterms:W3CDTF">2014-08-04T07:33:26Z</dcterms:created>
  <dcterms:modified xsi:type="dcterms:W3CDTF">2025-05-02T23:56:01Z</dcterms:modified>
</cp:coreProperties>
</file>