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38"/>
  </p:notesMasterIdLst>
  <p:sldIdLst>
    <p:sldId id="506" r:id="rId2"/>
    <p:sldId id="325" r:id="rId3"/>
    <p:sldId id="257" r:id="rId4"/>
    <p:sldId id="324" r:id="rId5"/>
    <p:sldId id="258" r:id="rId6"/>
    <p:sldId id="507" r:id="rId7"/>
    <p:sldId id="303" r:id="rId8"/>
    <p:sldId id="305" r:id="rId9"/>
    <p:sldId id="508" r:id="rId10"/>
    <p:sldId id="308" r:id="rId11"/>
    <p:sldId id="512" r:id="rId12"/>
    <p:sldId id="514" r:id="rId13"/>
    <p:sldId id="263" r:id="rId14"/>
    <p:sldId id="300" r:id="rId15"/>
    <p:sldId id="509" r:id="rId16"/>
    <p:sldId id="284" r:id="rId17"/>
    <p:sldId id="285" r:id="rId18"/>
    <p:sldId id="286" r:id="rId19"/>
    <p:sldId id="290" r:id="rId20"/>
    <p:sldId id="299" r:id="rId21"/>
    <p:sldId id="511" r:id="rId22"/>
    <p:sldId id="510" r:id="rId23"/>
    <p:sldId id="312" r:id="rId24"/>
    <p:sldId id="313" r:id="rId25"/>
    <p:sldId id="315" r:id="rId26"/>
    <p:sldId id="316" r:id="rId27"/>
    <p:sldId id="321" r:id="rId28"/>
    <p:sldId id="326" r:id="rId29"/>
    <p:sldId id="515" r:id="rId30"/>
    <p:sldId id="516" r:id="rId31"/>
    <p:sldId id="517" r:id="rId32"/>
    <p:sldId id="323" r:id="rId33"/>
    <p:sldId id="518" r:id="rId34"/>
    <p:sldId id="322" r:id="rId35"/>
    <p:sldId id="320" r:id="rId36"/>
    <p:sldId id="327"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847"/>
    <a:srgbClr val="D7ECDD"/>
    <a:srgbClr val="6667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94660"/>
  </p:normalViewPr>
  <p:slideViewPr>
    <p:cSldViewPr snapToGrid="0">
      <p:cViewPr varScale="1">
        <p:scale>
          <a:sx n="128" d="100"/>
          <a:sy n="128" d="100"/>
        </p:scale>
        <p:origin x="696" y="176"/>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1AA7F-5839-4B01-8706-E20D036FB8CD}" type="datetimeFigureOut">
              <a:rPr lang="en-US" smtClean="0"/>
              <a:t>4/9/25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C97E5-BCA5-4875-8384-A5E7833BF571}" type="slidenum">
              <a:rPr lang="en-US" smtClean="0"/>
              <a:t>‹#›</a:t>
            </a:fld>
            <a:endParaRPr lang="en-US" dirty="0"/>
          </a:p>
        </p:txBody>
      </p:sp>
    </p:spTree>
    <p:extLst>
      <p:ext uri="{BB962C8B-B14F-4D97-AF65-F5344CB8AC3E}">
        <p14:creationId xmlns:p14="http://schemas.microsoft.com/office/powerpoint/2010/main" val="3694672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2</a:t>
            </a:fld>
            <a:endParaRPr lang="en-US" dirty="0"/>
          </a:p>
        </p:txBody>
      </p:sp>
    </p:spTree>
    <p:extLst>
      <p:ext uri="{BB962C8B-B14F-4D97-AF65-F5344CB8AC3E}">
        <p14:creationId xmlns:p14="http://schemas.microsoft.com/office/powerpoint/2010/main" val="331009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11</a:t>
            </a:fld>
            <a:endParaRPr lang="en-US" dirty="0"/>
          </a:p>
        </p:txBody>
      </p:sp>
    </p:spTree>
    <p:extLst>
      <p:ext uri="{BB962C8B-B14F-4D97-AF65-F5344CB8AC3E}">
        <p14:creationId xmlns:p14="http://schemas.microsoft.com/office/powerpoint/2010/main" val="361712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12</a:t>
            </a:fld>
            <a:endParaRPr lang="en-US" dirty="0"/>
          </a:p>
        </p:txBody>
      </p:sp>
    </p:spTree>
    <p:extLst>
      <p:ext uri="{BB962C8B-B14F-4D97-AF65-F5344CB8AC3E}">
        <p14:creationId xmlns:p14="http://schemas.microsoft.com/office/powerpoint/2010/main" val="338309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13</a:t>
            </a:fld>
            <a:endParaRPr lang="en-US" dirty="0"/>
          </a:p>
        </p:txBody>
      </p:sp>
    </p:spTree>
    <p:extLst>
      <p:ext uri="{BB962C8B-B14F-4D97-AF65-F5344CB8AC3E}">
        <p14:creationId xmlns:p14="http://schemas.microsoft.com/office/powerpoint/2010/main" val="3498057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14</a:t>
            </a:fld>
            <a:endParaRPr lang="en-US" dirty="0"/>
          </a:p>
        </p:txBody>
      </p:sp>
    </p:spTree>
    <p:extLst>
      <p:ext uri="{BB962C8B-B14F-4D97-AF65-F5344CB8AC3E}">
        <p14:creationId xmlns:p14="http://schemas.microsoft.com/office/powerpoint/2010/main" val="1979031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15</a:t>
            </a:fld>
            <a:endParaRPr lang="en-US" dirty="0"/>
          </a:p>
        </p:txBody>
      </p:sp>
    </p:spTree>
    <p:extLst>
      <p:ext uri="{BB962C8B-B14F-4D97-AF65-F5344CB8AC3E}">
        <p14:creationId xmlns:p14="http://schemas.microsoft.com/office/powerpoint/2010/main" val="2578403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16</a:t>
            </a:fld>
            <a:endParaRPr lang="en-US" dirty="0"/>
          </a:p>
        </p:txBody>
      </p:sp>
    </p:spTree>
    <p:extLst>
      <p:ext uri="{BB962C8B-B14F-4D97-AF65-F5344CB8AC3E}">
        <p14:creationId xmlns:p14="http://schemas.microsoft.com/office/powerpoint/2010/main" val="1251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17</a:t>
            </a:fld>
            <a:endParaRPr lang="en-US" dirty="0"/>
          </a:p>
        </p:txBody>
      </p:sp>
    </p:spTree>
    <p:extLst>
      <p:ext uri="{BB962C8B-B14F-4D97-AF65-F5344CB8AC3E}">
        <p14:creationId xmlns:p14="http://schemas.microsoft.com/office/powerpoint/2010/main" val="1799964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18</a:t>
            </a:fld>
            <a:endParaRPr lang="en-US" dirty="0"/>
          </a:p>
        </p:txBody>
      </p:sp>
    </p:spTree>
    <p:extLst>
      <p:ext uri="{BB962C8B-B14F-4D97-AF65-F5344CB8AC3E}">
        <p14:creationId xmlns:p14="http://schemas.microsoft.com/office/powerpoint/2010/main" val="2326252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19</a:t>
            </a:fld>
            <a:endParaRPr lang="en-US" dirty="0"/>
          </a:p>
        </p:txBody>
      </p:sp>
    </p:spTree>
    <p:extLst>
      <p:ext uri="{BB962C8B-B14F-4D97-AF65-F5344CB8AC3E}">
        <p14:creationId xmlns:p14="http://schemas.microsoft.com/office/powerpoint/2010/main" val="3541117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20</a:t>
            </a:fld>
            <a:endParaRPr lang="en-US" dirty="0"/>
          </a:p>
        </p:txBody>
      </p:sp>
    </p:spTree>
    <p:extLst>
      <p:ext uri="{BB962C8B-B14F-4D97-AF65-F5344CB8AC3E}">
        <p14:creationId xmlns:p14="http://schemas.microsoft.com/office/powerpoint/2010/main" val="21783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3</a:t>
            </a:fld>
            <a:endParaRPr lang="en-US" dirty="0"/>
          </a:p>
        </p:txBody>
      </p:sp>
    </p:spTree>
    <p:extLst>
      <p:ext uri="{BB962C8B-B14F-4D97-AF65-F5344CB8AC3E}">
        <p14:creationId xmlns:p14="http://schemas.microsoft.com/office/powerpoint/2010/main" val="1875556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21</a:t>
            </a:fld>
            <a:endParaRPr lang="en-US" dirty="0"/>
          </a:p>
        </p:txBody>
      </p:sp>
    </p:spTree>
    <p:extLst>
      <p:ext uri="{BB962C8B-B14F-4D97-AF65-F5344CB8AC3E}">
        <p14:creationId xmlns:p14="http://schemas.microsoft.com/office/powerpoint/2010/main" val="2908004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22</a:t>
            </a:fld>
            <a:endParaRPr lang="en-US" dirty="0"/>
          </a:p>
        </p:txBody>
      </p:sp>
    </p:spTree>
    <p:extLst>
      <p:ext uri="{BB962C8B-B14F-4D97-AF65-F5344CB8AC3E}">
        <p14:creationId xmlns:p14="http://schemas.microsoft.com/office/powerpoint/2010/main" val="966561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23</a:t>
            </a:fld>
            <a:endParaRPr lang="en-US" dirty="0"/>
          </a:p>
        </p:txBody>
      </p:sp>
    </p:spTree>
    <p:extLst>
      <p:ext uri="{BB962C8B-B14F-4D97-AF65-F5344CB8AC3E}">
        <p14:creationId xmlns:p14="http://schemas.microsoft.com/office/powerpoint/2010/main" val="3578493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24</a:t>
            </a:fld>
            <a:endParaRPr lang="en-US" dirty="0"/>
          </a:p>
        </p:txBody>
      </p:sp>
    </p:spTree>
    <p:extLst>
      <p:ext uri="{BB962C8B-B14F-4D97-AF65-F5344CB8AC3E}">
        <p14:creationId xmlns:p14="http://schemas.microsoft.com/office/powerpoint/2010/main" val="2530243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25</a:t>
            </a:fld>
            <a:endParaRPr lang="en-US" dirty="0"/>
          </a:p>
        </p:txBody>
      </p:sp>
    </p:spTree>
    <p:extLst>
      <p:ext uri="{BB962C8B-B14F-4D97-AF65-F5344CB8AC3E}">
        <p14:creationId xmlns:p14="http://schemas.microsoft.com/office/powerpoint/2010/main" val="225293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26</a:t>
            </a:fld>
            <a:endParaRPr lang="en-US" dirty="0"/>
          </a:p>
        </p:txBody>
      </p:sp>
    </p:spTree>
    <p:extLst>
      <p:ext uri="{BB962C8B-B14F-4D97-AF65-F5344CB8AC3E}">
        <p14:creationId xmlns:p14="http://schemas.microsoft.com/office/powerpoint/2010/main" val="3918033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27</a:t>
            </a:fld>
            <a:endParaRPr lang="en-US" dirty="0"/>
          </a:p>
        </p:txBody>
      </p:sp>
    </p:spTree>
    <p:extLst>
      <p:ext uri="{BB962C8B-B14F-4D97-AF65-F5344CB8AC3E}">
        <p14:creationId xmlns:p14="http://schemas.microsoft.com/office/powerpoint/2010/main" val="2977928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28</a:t>
            </a:fld>
            <a:endParaRPr lang="en-US" dirty="0"/>
          </a:p>
        </p:txBody>
      </p:sp>
    </p:spTree>
    <p:extLst>
      <p:ext uri="{BB962C8B-B14F-4D97-AF65-F5344CB8AC3E}">
        <p14:creationId xmlns:p14="http://schemas.microsoft.com/office/powerpoint/2010/main" val="3976824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29</a:t>
            </a:fld>
            <a:endParaRPr lang="en-US" dirty="0"/>
          </a:p>
        </p:txBody>
      </p:sp>
    </p:spTree>
    <p:extLst>
      <p:ext uri="{BB962C8B-B14F-4D97-AF65-F5344CB8AC3E}">
        <p14:creationId xmlns:p14="http://schemas.microsoft.com/office/powerpoint/2010/main" val="936600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30</a:t>
            </a:fld>
            <a:endParaRPr lang="en-US" dirty="0"/>
          </a:p>
        </p:txBody>
      </p:sp>
    </p:spTree>
    <p:extLst>
      <p:ext uri="{BB962C8B-B14F-4D97-AF65-F5344CB8AC3E}">
        <p14:creationId xmlns:p14="http://schemas.microsoft.com/office/powerpoint/2010/main" val="24029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4</a:t>
            </a:fld>
            <a:endParaRPr lang="en-US" dirty="0"/>
          </a:p>
        </p:txBody>
      </p:sp>
    </p:spTree>
    <p:extLst>
      <p:ext uri="{BB962C8B-B14F-4D97-AF65-F5344CB8AC3E}">
        <p14:creationId xmlns:p14="http://schemas.microsoft.com/office/powerpoint/2010/main" val="1768718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31</a:t>
            </a:fld>
            <a:endParaRPr lang="en-US" dirty="0"/>
          </a:p>
        </p:txBody>
      </p:sp>
    </p:spTree>
    <p:extLst>
      <p:ext uri="{BB962C8B-B14F-4D97-AF65-F5344CB8AC3E}">
        <p14:creationId xmlns:p14="http://schemas.microsoft.com/office/powerpoint/2010/main" val="1624791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32</a:t>
            </a:fld>
            <a:endParaRPr lang="en-US" dirty="0"/>
          </a:p>
        </p:txBody>
      </p:sp>
    </p:spTree>
    <p:extLst>
      <p:ext uri="{BB962C8B-B14F-4D97-AF65-F5344CB8AC3E}">
        <p14:creationId xmlns:p14="http://schemas.microsoft.com/office/powerpoint/2010/main" val="3819130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33</a:t>
            </a:fld>
            <a:endParaRPr lang="en-US" dirty="0"/>
          </a:p>
        </p:txBody>
      </p:sp>
    </p:spTree>
    <p:extLst>
      <p:ext uri="{BB962C8B-B14F-4D97-AF65-F5344CB8AC3E}">
        <p14:creationId xmlns:p14="http://schemas.microsoft.com/office/powerpoint/2010/main" val="322365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34</a:t>
            </a:fld>
            <a:endParaRPr lang="en-US" dirty="0"/>
          </a:p>
        </p:txBody>
      </p:sp>
    </p:spTree>
    <p:extLst>
      <p:ext uri="{BB962C8B-B14F-4D97-AF65-F5344CB8AC3E}">
        <p14:creationId xmlns:p14="http://schemas.microsoft.com/office/powerpoint/2010/main" val="834149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35</a:t>
            </a:fld>
            <a:endParaRPr lang="en-US" dirty="0"/>
          </a:p>
        </p:txBody>
      </p:sp>
    </p:spTree>
    <p:extLst>
      <p:ext uri="{BB962C8B-B14F-4D97-AF65-F5344CB8AC3E}">
        <p14:creationId xmlns:p14="http://schemas.microsoft.com/office/powerpoint/2010/main" val="1540050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36</a:t>
            </a:fld>
            <a:endParaRPr lang="en-US" dirty="0"/>
          </a:p>
        </p:txBody>
      </p:sp>
    </p:spTree>
    <p:extLst>
      <p:ext uri="{BB962C8B-B14F-4D97-AF65-F5344CB8AC3E}">
        <p14:creationId xmlns:p14="http://schemas.microsoft.com/office/powerpoint/2010/main" val="3316146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5</a:t>
            </a:fld>
            <a:endParaRPr lang="en-US" dirty="0"/>
          </a:p>
        </p:txBody>
      </p:sp>
    </p:spTree>
    <p:extLst>
      <p:ext uri="{BB962C8B-B14F-4D97-AF65-F5344CB8AC3E}">
        <p14:creationId xmlns:p14="http://schemas.microsoft.com/office/powerpoint/2010/main" val="1695890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6</a:t>
            </a:fld>
            <a:endParaRPr lang="en-US" dirty="0"/>
          </a:p>
        </p:txBody>
      </p:sp>
    </p:spTree>
    <p:extLst>
      <p:ext uri="{BB962C8B-B14F-4D97-AF65-F5344CB8AC3E}">
        <p14:creationId xmlns:p14="http://schemas.microsoft.com/office/powerpoint/2010/main" val="2166973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7</a:t>
            </a:fld>
            <a:endParaRPr lang="en-US" dirty="0"/>
          </a:p>
        </p:txBody>
      </p:sp>
    </p:spTree>
    <p:extLst>
      <p:ext uri="{BB962C8B-B14F-4D97-AF65-F5344CB8AC3E}">
        <p14:creationId xmlns:p14="http://schemas.microsoft.com/office/powerpoint/2010/main" val="297422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8</a:t>
            </a:fld>
            <a:endParaRPr lang="en-US" dirty="0"/>
          </a:p>
        </p:txBody>
      </p:sp>
    </p:spTree>
    <p:extLst>
      <p:ext uri="{BB962C8B-B14F-4D97-AF65-F5344CB8AC3E}">
        <p14:creationId xmlns:p14="http://schemas.microsoft.com/office/powerpoint/2010/main" val="131262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9</a:t>
            </a:fld>
            <a:endParaRPr lang="en-US" dirty="0"/>
          </a:p>
        </p:txBody>
      </p:sp>
    </p:spTree>
    <p:extLst>
      <p:ext uri="{BB962C8B-B14F-4D97-AF65-F5344CB8AC3E}">
        <p14:creationId xmlns:p14="http://schemas.microsoft.com/office/powerpoint/2010/main" val="735899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C97E5-BCA5-4875-8384-A5E7833BF571}" type="slidenum">
              <a:rPr lang="en-US" smtClean="0"/>
              <a:t>10</a:t>
            </a:fld>
            <a:endParaRPr lang="en-US" dirty="0"/>
          </a:p>
        </p:txBody>
      </p:sp>
    </p:spTree>
    <p:extLst>
      <p:ext uri="{BB962C8B-B14F-4D97-AF65-F5344CB8AC3E}">
        <p14:creationId xmlns:p14="http://schemas.microsoft.com/office/powerpoint/2010/main" val="3370555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28E2C5-5300-42ED-B238-3CF695B4B912}" type="datetime1">
              <a:rPr lang="en-US" smtClean="0"/>
              <a:t>4/9/25</a:t>
            </a:fld>
            <a:endParaRPr lang="en-US" dirty="0"/>
          </a:p>
        </p:txBody>
      </p:sp>
      <p:sp>
        <p:nvSpPr>
          <p:cNvPr id="5" name="Footer Placeholder 4"/>
          <p:cNvSpPr>
            <a:spLocks noGrp="1"/>
          </p:cNvSpPr>
          <p:nvPr>
            <p:ph type="ftr" sz="quarter" idx="11"/>
          </p:nvPr>
        </p:nvSpPr>
        <p:spPr/>
        <p:txBody>
          <a:bodyPr/>
          <a:lstStyle/>
          <a:p>
            <a:r>
              <a:rPr lang="en-US" dirty="0"/>
              <a:t>Presentation Name to write here...</a:t>
            </a:r>
          </a:p>
        </p:txBody>
      </p:sp>
      <p:sp>
        <p:nvSpPr>
          <p:cNvPr id="6" name="Slide Number Placeholder 5"/>
          <p:cNvSpPr>
            <a:spLocks noGrp="1"/>
          </p:cNvSpPr>
          <p:nvPr>
            <p:ph type="sldNum" sz="quarter" idx="12"/>
          </p:nvPr>
        </p:nvSpPr>
        <p:spPr/>
        <p:txBody>
          <a:bodyPr/>
          <a:lstStyle/>
          <a:p>
            <a:fld id="{447C0CE5-A848-4AF8-ABFA-C83D0697CB0F}" type="slidenum">
              <a:rPr lang="en-US" smtClean="0"/>
              <a:t>‹#›</a:t>
            </a:fld>
            <a:endParaRPr lang="en-US" dirty="0"/>
          </a:p>
        </p:txBody>
      </p:sp>
    </p:spTree>
    <p:extLst>
      <p:ext uri="{BB962C8B-B14F-4D97-AF65-F5344CB8AC3E}">
        <p14:creationId xmlns:p14="http://schemas.microsoft.com/office/powerpoint/2010/main" val="2441203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E2A30-3CA6-4B61-987D-DFE245653C1D}" type="datetime1">
              <a:rPr lang="en-US" smtClean="0"/>
              <a:t>4/9/25</a:t>
            </a:fld>
            <a:endParaRPr lang="en-US" dirty="0"/>
          </a:p>
        </p:txBody>
      </p:sp>
      <p:sp>
        <p:nvSpPr>
          <p:cNvPr id="5" name="Footer Placeholder 4"/>
          <p:cNvSpPr>
            <a:spLocks noGrp="1"/>
          </p:cNvSpPr>
          <p:nvPr>
            <p:ph type="ftr" sz="quarter" idx="11"/>
          </p:nvPr>
        </p:nvSpPr>
        <p:spPr/>
        <p:txBody>
          <a:bodyPr/>
          <a:lstStyle/>
          <a:p>
            <a:r>
              <a:rPr lang="en-US" dirty="0"/>
              <a:t>Presentation Name to write here...</a:t>
            </a:r>
          </a:p>
        </p:txBody>
      </p:sp>
      <p:sp>
        <p:nvSpPr>
          <p:cNvPr id="6" name="Slide Number Placeholder 5"/>
          <p:cNvSpPr>
            <a:spLocks noGrp="1"/>
          </p:cNvSpPr>
          <p:nvPr>
            <p:ph type="sldNum" sz="quarter" idx="12"/>
          </p:nvPr>
        </p:nvSpPr>
        <p:spPr/>
        <p:txBody>
          <a:bodyPr/>
          <a:lstStyle/>
          <a:p>
            <a:fld id="{447C0CE5-A848-4AF8-ABFA-C83D0697CB0F}" type="slidenum">
              <a:rPr lang="en-US" smtClean="0"/>
              <a:t>‹#›</a:t>
            </a:fld>
            <a:endParaRPr lang="en-US" dirty="0"/>
          </a:p>
        </p:txBody>
      </p:sp>
    </p:spTree>
    <p:extLst>
      <p:ext uri="{BB962C8B-B14F-4D97-AF65-F5344CB8AC3E}">
        <p14:creationId xmlns:p14="http://schemas.microsoft.com/office/powerpoint/2010/main" val="244542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1D261E-FF18-415A-B511-F79EF617D03E}" type="datetime1">
              <a:rPr lang="en-US" smtClean="0"/>
              <a:t>4/9/25</a:t>
            </a:fld>
            <a:endParaRPr lang="en-US" dirty="0"/>
          </a:p>
        </p:txBody>
      </p:sp>
      <p:sp>
        <p:nvSpPr>
          <p:cNvPr id="5" name="Footer Placeholder 4"/>
          <p:cNvSpPr>
            <a:spLocks noGrp="1"/>
          </p:cNvSpPr>
          <p:nvPr>
            <p:ph type="ftr" sz="quarter" idx="11"/>
          </p:nvPr>
        </p:nvSpPr>
        <p:spPr/>
        <p:txBody>
          <a:bodyPr/>
          <a:lstStyle/>
          <a:p>
            <a:r>
              <a:rPr lang="en-US" dirty="0"/>
              <a:t>Presentation Name to write here...</a:t>
            </a:r>
          </a:p>
        </p:txBody>
      </p:sp>
      <p:sp>
        <p:nvSpPr>
          <p:cNvPr id="6" name="Slide Number Placeholder 5"/>
          <p:cNvSpPr>
            <a:spLocks noGrp="1"/>
          </p:cNvSpPr>
          <p:nvPr>
            <p:ph type="sldNum" sz="quarter" idx="12"/>
          </p:nvPr>
        </p:nvSpPr>
        <p:spPr/>
        <p:txBody>
          <a:bodyPr/>
          <a:lstStyle/>
          <a:p>
            <a:fld id="{447C0CE5-A848-4AF8-ABFA-C83D0697CB0F}" type="slidenum">
              <a:rPr lang="en-US" smtClean="0"/>
              <a:t>‹#›</a:t>
            </a:fld>
            <a:endParaRPr lang="en-US" dirty="0"/>
          </a:p>
        </p:txBody>
      </p:sp>
    </p:spTree>
    <p:extLst>
      <p:ext uri="{BB962C8B-B14F-4D97-AF65-F5344CB8AC3E}">
        <p14:creationId xmlns:p14="http://schemas.microsoft.com/office/powerpoint/2010/main" val="185896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4" name="Picture 3" descr="A picture containing text, nature, night sky&#10;&#10;Description automatically generated">
            <a:extLst>
              <a:ext uri="{FF2B5EF4-FFF2-40B4-BE49-F238E27FC236}">
                <a16:creationId xmlns:a16="http://schemas.microsoft.com/office/drawing/2014/main" id="{B79F3BF3-001D-FC08-A8F3-B245AD9FBAF4}"/>
              </a:ext>
            </a:extLst>
          </p:cNvPr>
          <p:cNvPicPr>
            <a:picLocks noChangeAspect="1"/>
          </p:cNvPicPr>
          <p:nvPr userDrawn="1"/>
        </p:nvPicPr>
        <p:blipFill rotWithShape="1">
          <a:blip r:embed="rId2"/>
          <a:srcRect l="6320"/>
          <a:stretch/>
        </p:blipFill>
        <p:spPr>
          <a:xfrm>
            <a:off x="-20921" y="1"/>
            <a:ext cx="9164921" cy="6858001"/>
          </a:xfrm>
          <a:prstGeom prst="rect">
            <a:avLst/>
          </a:prstGeom>
        </p:spPr>
      </p:pic>
      <p:pic>
        <p:nvPicPr>
          <p:cNvPr id="7" name="Picture 6">
            <a:extLst>
              <a:ext uri="{FF2B5EF4-FFF2-40B4-BE49-F238E27FC236}">
                <a16:creationId xmlns:a16="http://schemas.microsoft.com/office/drawing/2014/main" id="{F1DD1132-7A18-4EB3-B2BD-A46ECDC7FB62}"/>
              </a:ext>
            </a:extLst>
          </p:cNvPr>
          <p:cNvPicPr>
            <a:picLocks noChangeAspect="1"/>
          </p:cNvPicPr>
          <p:nvPr userDrawn="1"/>
        </p:nvPicPr>
        <p:blipFill>
          <a:blip r:embed="rId3"/>
          <a:stretch>
            <a:fillRect/>
          </a:stretch>
        </p:blipFill>
        <p:spPr>
          <a:xfrm>
            <a:off x="260701" y="6331004"/>
            <a:ext cx="771525" cy="215900"/>
          </a:xfrm>
          <a:prstGeom prst="rect">
            <a:avLst/>
          </a:prstGeom>
        </p:spPr>
      </p:pic>
      <p:sp>
        <p:nvSpPr>
          <p:cNvPr id="2" name="Title 1"/>
          <p:cNvSpPr>
            <a:spLocks noGrp="1"/>
          </p:cNvSpPr>
          <p:nvPr>
            <p:ph type="ctrTitle"/>
          </p:nvPr>
        </p:nvSpPr>
        <p:spPr>
          <a:xfrm>
            <a:off x="0" y="5397501"/>
            <a:ext cx="9144000" cy="748363"/>
          </a:xfrm>
        </p:spPr>
        <p:txBody>
          <a:bodyPr>
            <a:normAutofit/>
          </a:bodyPr>
          <a:lstStyle>
            <a:lvl1pPr algn="r">
              <a:lnSpc>
                <a:spcPts val="3300"/>
              </a:lnSpc>
              <a:spcAft>
                <a:spcPts val="451"/>
              </a:spcAft>
              <a:defRPr sz="27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5723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BE114F-AE67-4E16-9ECC-FDC378516109}" type="datetime1">
              <a:rPr lang="en-US" smtClean="0"/>
              <a:t>4/9/25</a:t>
            </a:fld>
            <a:endParaRPr lang="en-US" dirty="0"/>
          </a:p>
        </p:txBody>
      </p:sp>
      <p:sp>
        <p:nvSpPr>
          <p:cNvPr id="5" name="Footer Placeholder 4"/>
          <p:cNvSpPr>
            <a:spLocks noGrp="1"/>
          </p:cNvSpPr>
          <p:nvPr>
            <p:ph type="ftr" sz="quarter" idx="11"/>
          </p:nvPr>
        </p:nvSpPr>
        <p:spPr/>
        <p:txBody>
          <a:bodyPr/>
          <a:lstStyle/>
          <a:p>
            <a:r>
              <a:rPr lang="en-US" dirty="0"/>
              <a:t>Presentation Name to write here...</a:t>
            </a:r>
          </a:p>
        </p:txBody>
      </p:sp>
      <p:sp>
        <p:nvSpPr>
          <p:cNvPr id="6" name="Slide Number Placeholder 5"/>
          <p:cNvSpPr>
            <a:spLocks noGrp="1"/>
          </p:cNvSpPr>
          <p:nvPr>
            <p:ph type="sldNum" sz="quarter" idx="12"/>
          </p:nvPr>
        </p:nvSpPr>
        <p:spPr/>
        <p:txBody>
          <a:bodyPr/>
          <a:lstStyle/>
          <a:p>
            <a:fld id="{447C0CE5-A848-4AF8-ABFA-C83D0697CB0F}" type="slidenum">
              <a:rPr lang="en-US" smtClean="0"/>
              <a:t>‹#›</a:t>
            </a:fld>
            <a:endParaRPr lang="en-US" dirty="0"/>
          </a:p>
        </p:txBody>
      </p:sp>
    </p:spTree>
    <p:extLst>
      <p:ext uri="{BB962C8B-B14F-4D97-AF65-F5344CB8AC3E}">
        <p14:creationId xmlns:p14="http://schemas.microsoft.com/office/powerpoint/2010/main" val="96424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D549F-502A-49E9-8592-C9F5A32773FE}" type="datetime1">
              <a:rPr lang="en-US" smtClean="0"/>
              <a:t>4/9/25</a:t>
            </a:fld>
            <a:endParaRPr lang="en-US" dirty="0"/>
          </a:p>
        </p:txBody>
      </p:sp>
      <p:sp>
        <p:nvSpPr>
          <p:cNvPr id="5" name="Footer Placeholder 4"/>
          <p:cNvSpPr>
            <a:spLocks noGrp="1"/>
          </p:cNvSpPr>
          <p:nvPr>
            <p:ph type="ftr" sz="quarter" idx="11"/>
          </p:nvPr>
        </p:nvSpPr>
        <p:spPr/>
        <p:txBody>
          <a:bodyPr/>
          <a:lstStyle/>
          <a:p>
            <a:r>
              <a:rPr lang="en-US" dirty="0"/>
              <a:t>Presentation Name to write here...</a:t>
            </a:r>
          </a:p>
        </p:txBody>
      </p:sp>
      <p:sp>
        <p:nvSpPr>
          <p:cNvPr id="6" name="Slide Number Placeholder 5"/>
          <p:cNvSpPr>
            <a:spLocks noGrp="1"/>
          </p:cNvSpPr>
          <p:nvPr>
            <p:ph type="sldNum" sz="quarter" idx="12"/>
          </p:nvPr>
        </p:nvSpPr>
        <p:spPr/>
        <p:txBody>
          <a:bodyPr/>
          <a:lstStyle/>
          <a:p>
            <a:fld id="{447C0CE5-A848-4AF8-ABFA-C83D0697CB0F}" type="slidenum">
              <a:rPr lang="en-US" smtClean="0"/>
              <a:t>‹#›</a:t>
            </a:fld>
            <a:endParaRPr lang="en-US" dirty="0"/>
          </a:p>
        </p:txBody>
      </p:sp>
    </p:spTree>
    <p:extLst>
      <p:ext uri="{BB962C8B-B14F-4D97-AF65-F5344CB8AC3E}">
        <p14:creationId xmlns:p14="http://schemas.microsoft.com/office/powerpoint/2010/main" val="293855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E6CCFA-D88C-446E-9851-C58FD2B3ADE6}" type="datetime1">
              <a:rPr lang="en-US" smtClean="0"/>
              <a:t>4/9/25</a:t>
            </a:fld>
            <a:endParaRPr lang="en-US" dirty="0"/>
          </a:p>
        </p:txBody>
      </p:sp>
      <p:sp>
        <p:nvSpPr>
          <p:cNvPr id="6" name="Footer Placeholder 5"/>
          <p:cNvSpPr>
            <a:spLocks noGrp="1"/>
          </p:cNvSpPr>
          <p:nvPr>
            <p:ph type="ftr" sz="quarter" idx="11"/>
          </p:nvPr>
        </p:nvSpPr>
        <p:spPr/>
        <p:txBody>
          <a:bodyPr/>
          <a:lstStyle/>
          <a:p>
            <a:r>
              <a:rPr lang="en-US" dirty="0"/>
              <a:t>Presentation Name to write here...</a:t>
            </a:r>
          </a:p>
        </p:txBody>
      </p:sp>
      <p:sp>
        <p:nvSpPr>
          <p:cNvPr id="7" name="Slide Number Placeholder 6"/>
          <p:cNvSpPr>
            <a:spLocks noGrp="1"/>
          </p:cNvSpPr>
          <p:nvPr>
            <p:ph type="sldNum" sz="quarter" idx="12"/>
          </p:nvPr>
        </p:nvSpPr>
        <p:spPr/>
        <p:txBody>
          <a:bodyPr/>
          <a:lstStyle/>
          <a:p>
            <a:fld id="{447C0CE5-A848-4AF8-ABFA-C83D0697CB0F}" type="slidenum">
              <a:rPr lang="en-US" smtClean="0"/>
              <a:t>‹#›</a:t>
            </a:fld>
            <a:endParaRPr lang="en-US" dirty="0"/>
          </a:p>
        </p:txBody>
      </p:sp>
    </p:spTree>
    <p:extLst>
      <p:ext uri="{BB962C8B-B14F-4D97-AF65-F5344CB8AC3E}">
        <p14:creationId xmlns:p14="http://schemas.microsoft.com/office/powerpoint/2010/main" val="2762080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99214D-AEC9-4CE5-954A-177D7B16C00D}" type="datetime1">
              <a:rPr lang="en-US" smtClean="0"/>
              <a:t>4/9/25</a:t>
            </a:fld>
            <a:endParaRPr lang="en-US" dirty="0"/>
          </a:p>
        </p:txBody>
      </p:sp>
      <p:sp>
        <p:nvSpPr>
          <p:cNvPr id="8" name="Footer Placeholder 7"/>
          <p:cNvSpPr>
            <a:spLocks noGrp="1"/>
          </p:cNvSpPr>
          <p:nvPr>
            <p:ph type="ftr" sz="quarter" idx="11"/>
          </p:nvPr>
        </p:nvSpPr>
        <p:spPr/>
        <p:txBody>
          <a:bodyPr/>
          <a:lstStyle/>
          <a:p>
            <a:r>
              <a:rPr lang="en-US" dirty="0"/>
              <a:t>Presentation Name to write here...</a:t>
            </a:r>
          </a:p>
        </p:txBody>
      </p:sp>
      <p:sp>
        <p:nvSpPr>
          <p:cNvPr id="9" name="Slide Number Placeholder 8"/>
          <p:cNvSpPr>
            <a:spLocks noGrp="1"/>
          </p:cNvSpPr>
          <p:nvPr>
            <p:ph type="sldNum" sz="quarter" idx="12"/>
          </p:nvPr>
        </p:nvSpPr>
        <p:spPr/>
        <p:txBody>
          <a:bodyPr/>
          <a:lstStyle/>
          <a:p>
            <a:fld id="{447C0CE5-A848-4AF8-ABFA-C83D0697CB0F}" type="slidenum">
              <a:rPr lang="en-US" smtClean="0"/>
              <a:t>‹#›</a:t>
            </a:fld>
            <a:endParaRPr lang="en-US" dirty="0"/>
          </a:p>
        </p:txBody>
      </p:sp>
    </p:spTree>
    <p:extLst>
      <p:ext uri="{BB962C8B-B14F-4D97-AF65-F5344CB8AC3E}">
        <p14:creationId xmlns:p14="http://schemas.microsoft.com/office/powerpoint/2010/main" val="646547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844231-A374-4710-8293-8D781571D8A1}" type="datetime1">
              <a:rPr lang="en-US" smtClean="0"/>
              <a:t>4/9/25</a:t>
            </a:fld>
            <a:endParaRPr lang="en-US" dirty="0"/>
          </a:p>
        </p:txBody>
      </p:sp>
      <p:sp>
        <p:nvSpPr>
          <p:cNvPr id="4" name="Footer Placeholder 3"/>
          <p:cNvSpPr>
            <a:spLocks noGrp="1"/>
          </p:cNvSpPr>
          <p:nvPr>
            <p:ph type="ftr" sz="quarter" idx="11"/>
          </p:nvPr>
        </p:nvSpPr>
        <p:spPr/>
        <p:txBody>
          <a:bodyPr/>
          <a:lstStyle/>
          <a:p>
            <a:r>
              <a:rPr lang="en-US" dirty="0"/>
              <a:t>Presentation Name to write here...</a:t>
            </a:r>
          </a:p>
        </p:txBody>
      </p:sp>
      <p:sp>
        <p:nvSpPr>
          <p:cNvPr id="5" name="Slide Number Placeholder 4"/>
          <p:cNvSpPr>
            <a:spLocks noGrp="1"/>
          </p:cNvSpPr>
          <p:nvPr>
            <p:ph type="sldNum" sz="quarter" idx="12"/>
          </p:nvPr>
        </p:nvSpPr>
        <p:spPr/>
        <p:txBody>
          <a:bodyPr/>
          <a:lstStyle/>
          <a:p>
            <a:fld id="{447C0CE5-A848-4AF8-ABFA-C83D0697CB0F}" type="slidenum">
              <a:rPr lang="en-US" smtClean="0"/>
              <a:t>‹#›</a:t>
            </a:fld>
            <a:endParaRPr lang="en-US" dirty="0"/>
          </a:p>
        </p:txBody>
      </p:sp>
    </p:spTree>
    <p:extLst>
      <p:ext uri="{BB962C8B-B14F-4D97-AF65-F5344CB8AC3E}">
        <p14:creationId xmlns:p14="http://schemas.microsoft.com/office/powerpoint/2010/main" val="1047623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B9F7E-A495-4674-AFB0-16C1DEA4B693}" type="datetime1">
              <a:rPr lang="en-US" smtClean="0"/>
              <a:t>4/9/25</a:t>
            </a:fld>
            <a:endParaRPr lang="en-US" dirty="0"/>
          </a:p>
        </p:txBody>
      </p:sp>
      <p:sp>
        <p:nvSpPr>
          <p:cNvPr id="3" name="Footer Placeholder 2"/>
          <p:cNvSpPr>
            <a:spLocks noGrp="1"/>
          </p:cNvSpPr>
          <p:nvPr>
            <p:ph type="ftr" sz="quarter" idx="11"/>
          </p:nvPr>
        </p:nvSpPr>
        <p:spPr/>
        <p:txBody>
          <a:bodyPr/>
          <a:lstStyle/>
          <a:p>
            <a:r>
              <a:rPr lang="en-US" dirty="0"/>
              <a:t>Presentation Name to write here...</a:t>
            </a:r>
          </a:p>
        </p:txBody>
      </p:sp>
      <p:sp>
        <p:nvSpPr>
          <p:cNvPr id="4" name="Slide Number Placeholder 3"/>
          <p:cNvSpPr>
            <a:spLocks noGrp="1"/>
          </p:cNvSpPr>
          <p:nvPr>
            <p:ph type="sldNum" sz="quarter" idx="12"/>
          </p:nvPr>
        </p:nvSpPr>
        <p:spPr/>
        <p:txBody>
          <a:bodyPr/>
          <a:lstStyle/>
          <a:p>
            <a:fld id="{447C0CE5-A848-4AF8-ABFA-C83D0697CB0F}" type="slidenum">
              <a:rPr lang="en-US" smtClean="0"/>
              <a:t>‹#›</a:t>
            </a:fld>
            <a:endParaRPr lang="en-US" dirty="0"/>
          </a:p>
        </p:txBody>
      </p:sp>
    </p:spTree>
    <p:extLst>
      <p:ext uri="{BB962C8B-B14F-4D97-AF65-F5344CB8AC3E}">
        <p14:creationId xmlns:p14="http://schemas.microsoft.com/office/powerpoint/2010/main" val="48875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6FFF7A-99FE-48FE-AE09-0EF119BFB365}" type="datetime1">
              <a:rPr lang="en-US" smtClean="0"/>
              <a:t>4/9/25</a:t>
            </a:fld>
            <a:endParaRPr lang="en-US" dirty="0"/>
          </a:p>
        </p:txBody>
      </p:sp>
      <p:sp>
        <p:nvSpPr>
          <p:cNvPr id="6" name="Footer Placeholder 5"/>
          <p:cNvSpPr>
            <a:spLocks noGrp="1"/>
          </p:cNvSpPr>
          <p:nvPr>
            <p:ph type="ftr" sz="quarter" idx="11"/>
          </p:nvPr>
        </p:nvSpPr>
        <p:spPr/>
        <p:txBody>
          <a:bodyPr/>
          <a:lstStyle/>
          <a:p>
            <a:r>
              <a:rPr lang="en-US" dirty="0"/>
              <a:t>Presentation Name to write here...</a:t>
            </a:r>
          </a:p>
        </p:txBody>
      </p:sp>
      <p:sp>
        <p:nvSpPr>
          <p:cNvPr id="7" name="Slide Number Placeholder 6"/>
          <p:cNvSpPr>
            <a:spLocks noGrp="1"/>
          </p:cNvSpPr>
          <p:nvPr>
            <p:ph type="sldNum" sz="quarter" idx="12"/>
          </p:nvPr>
        </p:nvSpPr>
        <p:spPr/>
        <p:txBody>
          <a:bodyPr/>
          <a:lstStyle/>
          <a:p>
            <a:fld id="{447C0CE5-A848-4AF8-ABFA-C83D0697CB0F}" type="slidenum">
              <a:rPr lang="en-US" smtClean="0"/>
              <a:t>‹#›</a:t>
            </a:fld>
            <a:endParaRPr lang="en-US" dirty="0"/>
          </a:p>
        </p:txBody>
      </p:sp>
    </p:spTree>
    <p:extLst>
      <p:ext uri="{BB962C8B-B14F-4D97-AF65-F5344CB8AC3E}">
        <p14:creationId xmlns:p14="http://schemas.microsoft.com/office/powerpoint/2010/main" val="390593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04A5B8-2144-4A1F-BE1E-924C12053A3F}" type="datetime1">
              <a:rPr lang="en-US" smtClean="0"/>
              <a:t>4/9/25</a:t>
            </a:fld>
            <a:endParaRPr lang="en-US" dirty="0"/>
          </a:p>
        </p:txBody>
      </p:sp>
      <p:sp>
        <p:nvSpPr>
          <p:cNvPr id="6" name="Footer Placeholder 5"/>
          <p:cNvSpPr>
            <a:spLocks noGrp="1"/>
          </p:cNvSpPr>
          <p:nvPr>
            <p:ph type="ftr" sz="quarter" idx="11"/>
          </p:nvPr>
        </p:nvSpPr>
        <p:spPr/>
        <p:txBody>
          <a:bodyPr/>
          <a:lstStyle/>
          <a:p>
            <a:r>
              <a:rPr lang="en-US" dirty="0"/>
              <a:t>Presentation Name to write here...</a:t>
            </a:r>
          </a:p>
        </p:txBody>
      </p:sp>
      <p:sp>
        <p:nvSpPr>
          <p:cNvPr id="7" name="Slide Number Placeholder 6"/>
          <p:cNvSpPr>
            <a:spLocks noGrp="1"/>
          </p:cNvSpPr>
          <p:nvPr>
            <p:ph type="sldNum" sz="quarter" idx="12"/>
          </p:nvPr>
        </p:nvSpPr>
        <p:spPr/>
        <p:txBody>
          <a:bodyPr/>
          <a:lstStyle/>
          <a:p>
            <a:fld id="{447C0CE5-A848-4AF8-ABFA-C83D0697CB0F}" type="slidenum">
              <a:rPr lang="en-US" smtClean="0"/>
              <a:t>‹#›</a:t>
            </a:fld>
            <a:endParaRPr lang="en-US" dirty="0"/>
          </a:p>
        </p:txBody>
      </p:sp>
    </p:spTree>
    <p:extLst>
      <p:ext uri="{BB962C8B-B14F-4D97-AF65-F5344CB8AC3E}">
        <p14:creationId xmlns:p14="http://schemas.microsoft.com/office/powerpoint/2010/main" val="3382921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F20D9-0970-4727-AB79-B6301C6BE352}" type="datetime1">
              <a:rPr lang="en-US" smtClean="0"/>
              <a:t>4/9/25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Name to write here...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0CE5-A848-4AF8-ABFA-C83D0697CB0F}" type="slidenum">
              <a:rPr lang="en-US" smtClean="0"/>
              <a:t>‹#›</a:t>
            </a:fld>
            <a:endParaRPr lang="en-US" dirty="0"/>
          </a:p>
        </p:txBody>
      </p:sp>
    </p:spTree>
    <p:extLst>
      <p:ext uri="{BB962C8B-B14F-4D97-AF65-F5344CB8AC3E}">
        <p14:creationId xmlns:p14="http://schemas.microsoft.com/office/powerpoint/2010/main" val="22549214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https://media.licdn.com/dms/image/C560BAQEm53W9iPBN3w/company-logo_200_200/0/1675598982479?e=2147483647&amp;v=beta&amp;t=ieG5djrLgpHVk3iIv12r0A0dahAtYD9jhFZRGZzQQ-8" TargetMode="Externa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https://media.licdn.com/dms/image/C560BAQEm53W9iPBN3w/company-logo_200_200/0/1675598982479?e=2147483647&amp;v=beta&amp;t=ieG5djrLgpHVk3iIv12r0A0dahAtYD9jhFZRGZzQQ-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https://www.mindtools.com/media/Diagrams/Figure2_Forcefield_Analysis_v3.p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https://media.licdn.com/dms/image/C560BAQEm53W9iPBN3w/company-logo_200_200/0/1675598982479?e=2147483647&amp;v=beta&amp;t=ieG5djrLgpHVk3iIv12r0A0dahAtYD9jhFZRGZzQQ-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https://media.licdn.com/dms/image/C560BAQEm53W9iPBN3w/company-logo_200_200/0/1675598982479?e=2147483647&amp;v=beta&amp;t=ieG5djrLgpHVk3iIv12r0A0dahAtYD9jhFZRGZzQQ-8" TargetMode="External"/><Relationship Id="rId5" Type="http://schemas.openxmlformats.org/officeDocument/2006/relationships/image" Target="../media/image5.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https://media.licdn.com/dms/image/C560BAQEm53W9iPBN3w/company-logo_200_200/0/1675598982479?e=2147483647&amp;v=beta&amp;t=ieG5djrLgpHVk3iIv12r0A0dahAtYD9jhFZRGZzQQ-8" TargetMode="External"/><Relationship Id="rId5" Type="http://schemas.openxmlformats.org/officeDocument/2006/relationships/image" Target="../media/image5.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https://media.licdn.com/dms/image/C560BAQEm53W9iPBN3w/company-logo_200_200/0/1675598982479?e=2147483647&amp;v=beta&amp;t=ieG5djrLgpHVk3iIv12r0A0dahAtYD9jhFZRGZzQQ-8" TargetMode="External"/><Relationship Id="rId5" Type="http://schemas.openxmlformats.org/officeDocument/2006/relationships/image" Target="../media/image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https://media.licdn.com/dms/image/C560BAQEm53W9iPBN3w/company-logo_200_200/0/1675598982479?e=2147483647&amp;v=beta&amp;t=ieG5djrLgpHVk3iIv12r0A0dahAtYD9jhFZRGZzQQ-8"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https://media.licdn.com/dms/image/C560BAQEm53W9iPBN3w/company-logo_200_200/0/1675598982479?e=2147483647&amp;v=beta&amp;t=ieG5djrLgpHVk3iIv12r0A0dahAtYD9jhFZRGZzQQ-8" TargetMode="External"/><Relationship Id="rId5" Type="http://schemas.openxmlformats.org/officeDocument/2006/relationships/image" Target="../media/image5.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https://media.licdn.com/dms/image/C560BAQEm53W9iPBN3w/company-logo_200_200/0/1675598982479?e=2147483647&amp;v=beta&amp;t=ieG5djrLgpHVk3iIv12r0A0dahAtYD9jhFZRGZzQQ-8" TargetMode="External"/><Relationship Id="rId5" Type="http://schemas.openxmlformats.org/officeDocument/2006/relationships/image" Target="../media/image5.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https://media.licdn.com/dms/image/C560BAQEm53W9iPBN3w/company-logo_200_200/0/1675598982479?e=2147483647&amp;v=beta&amp;t=ieG5djrLgpHVk3iIv12r0A0dahAtYD9jhFZRGZzQQ-8"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https://media.licdn.com/dms/image/C560BAQEm53W9iPBN3w/company-logo_200_200/0/1675598982479?e=2147483647&amp;v=beta&amp;t=ieG5djrLgpHVk3iIv12r0A0dahAtYD9jhFZRGZzQQ-8" TargetMode="External"/><Relationship Id="rId5" Type="http://schemas.openxmlformats.org/officeDocument/2006/relationships/image" Target="../media/image5.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https://media.licdn.com/dms/image/C560BAQEm53W9iPBN3w/company-logo_200_200/0/1675598982479?e=2147483647&amp;v=beta&amp;t=ieG5djrLgpHVk3iIv12r0A0dahAtYD9jhFZRGZzQQ-8" TargetMode="Externa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https://media.licdn.com/dms/image/C560BAQEm53W9iPBN3w/company-logo_200_200/0/1675598982479?e=2147483647&amp;v=beta&amp;t=ieG5djrLgpHVk3iIv12r0A0dahAtYD9jhFZRGZzQQ-8" TargetMode="Externa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https://media.licdn.com/dms/image/C560BAQEm53W9iPBN3w/company-logo_200_200/0/1675598982479?e=2147483647&amp;v=beta&amp;t=ieG5djrLgpHVk3iIv12r0A0dahAtYD9jhFZRGZzQQ-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https://media.licdn.com/dms/image/C560BAQEm53W9iPBN3w/company-logo_200_200/0/1675598982479?e=2147483647&amp;v=beta&amp;t=ieG5djrLgpHVk3iIv12r0A0dahAtYD9jhFZRGZzQQ-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https://media.licdn.com/dms/image/C560BAQEm53W9iPBN3w/company-logo_200_200/0/1675598982479?e=2147483647&amp;v=beta&amp;t=ieG5djrLgpHVk3iIv12r0A0dahAtYD9jhFZRGZzQQ-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https://media.licdn.com/dms/image/C560BAQEm53W9iPBN3w/company-logo_200_200/0/1675598982479?e=2147483647&amp;v=beta&amp;t=ieG5djrLgpHVk3iIv12r0A0dahAtYD9jhFZRGZzQQ-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https://media.licdn.com/dms/image/C560BAQEm53W9iPBN3w/company-logo_200_200/0/1675598982479?e=2147483647&amp;v=beta&amp;t=ieG5djrLgpHVk3iIv12r0A0dahAtYD9jhFZRGZzQQ-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https://media.licdn.com/dms/image/C560BAQEm53W9iPBN3w/company-logo_200_200/0/1675598982479?e=2147483647&amp;v=beta&amp;t=ieG5djrLgpHVk3iIv12r0A0dahAtYD9jhFZRGZzQQ-8" TargetMode="External"/><Relationship Id="rId5" Type="http://schemas.openxmlformats.org/officeDocument/2006/relationships/image" Target="../media/image5.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gci.earth/"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https://media.licdn.com/dms/image/C560BAQEm53W9iPBN3w/company-logo_200_200/0/1675598982479?e=2147483647&amp;v=beta&amp;t=ieG5djrLgpHVk3iIv12r0A0dahAtYD9jhFZRGZzQQ-8" TargetMode="External"/><Relationship Id="rId5" Type="http://schemas.openxmlformats.org/officeDocument/2006/relationships/image" Target="../media/image5.jpe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hyperlink" Target="mailto:judi@Edgewalkers.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https://media.licdn.com/dms/image/C560BAQEm53W9iPBN3w/company-logo_200_200/0/1675598982479?e=2147483647&amp;v=beta&amp;t=ieG5djrLgpHVk3iIv12r0A0dahAtYD9jhFZRGZzQQ-8" TargetMode="Externa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https://media.licdn.com/dms/image/C560BAQEm53W9iPBN3w/company-logo_200_200/0/1675598982479?e=2147483647&amp;v=beta&amp;t=ieG5djrLgpHVk3iIv12r0A0dahAtYD9jhFZRGZzQQ-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9.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4.png"/><Relationship Id="rId5" Type="http://schemas.openxmlformats.org/officeDocument/2006/relationships/image" Target="../media/image10.jpeg"/><Relationship Id="rId10" Type="http://schemas.openxmlformats.org/officeDocument/2006/relationships/image" Target="https://media.licdn.com/dms/image/C560BAQEm53W9iPBN3w/company-logo_200_200/0/1675598982479?e=2147483647&amp;v=beta&amp;t=ieG5djrLgpHVk3iIv12r0A0dahAtYD9jhFZRGZzQQ-8" TargetMode="External"/><Relationship Id="rId4" Type="http://schemas.openxmlformats.org/officeDocument/2006/relationships/image" Target="../media/image4.png"/><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4.pn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https://media.licdn.com/dms/image/C560BAQEm53W9iPBN3w/company-logo_200_200/0/1675598982479?e=2147483647&amp;v=beta&amp;t=ieG5djrLgpHVk3iIv12r0A0dahAtYD9jhFZRGZzQQ-8"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https://media.licdn.com/dms/image/C560BAQEm53W9iPBN3w/company-logo_200_200/0/1675598982479?e=2147483647&amp;v=beta&amp;t=ieG5djrLgpHVk3iIv12r0A0dahAtYD9jhFZRGZzQQ-8" TargetMode="External"/><Relationship Id="rId5" Type="http://schemas.openxmlformats.org/officeDocument/2006/relationships/image" Target="../media/image5.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https://media.licdn.com/dms/image/C560BAQEm53W9iPBN3w/company-logo_200_200/0/1675598982479?e=2147483647&amp;v=beta&amp;t=ieG5djrLgpHVk3iIv12r0A0dahAtYD9jhFZRGZzQQ-8" TargetMode="External"/><Relationship Id="rId5" Type="http://schemas.openxmlformats.org/officeDocument/2006/relationships/image" Target="../media/image5.jpe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https://media.licdn.com/dms/image/C560BAQEm53W9iPBN3w/company-logo_200_200/0/1675598982479?e=2147483647&amp;v=beta&amp;t=ieG5djrLgpHVk3iIv12r0A0dahAtYD9jhFZRGZzQQ-8" TargetMode="Externa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https://media.licdn.com/dms/image/C560BAQEm53W9iPBN3w/company-logo_200_200/0/1675598982479?e=2147483647&amp;v=beta&amp;t=ieG5djrLgpHVk3iIv12r0A0dahAtYD9jhFZRGZzQQ-8" TargetMode="Externa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12">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 name="Group 14">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768" y="896997"/>
            <a:ext cx="4570022" cy="5103754"/>
            <a:chOff x="6101023" y="52996"/>
            <a:chExt cx="6093363" cy="6805005"/>
          </a:xfrm>
        </p:grpSpPr>
        <p:sp>
          <p:nvSpPr>
            <p:cNvPr id="16" name="Freeform: Shape 15">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Shape 16">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Shape 17">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Freeform: Shape 18">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6" name="Picture 5">
            <a:extLst>
              <a:ext uri="{FF2B5EF4-FFF2-40B4-BE49-F238E27FC236}">
                <a16:creationId xmlns:a16="http://schemas.microsoft.com/office/drawing/2014/main" id="{8240A3CA-97DD-4E8D-9C47-6E3E4897F15E}"/>
              </a:ext>
            </a:extLst>
          </p:cNvPr>
          <p:cNvPicPr>
            <a:picLocks noChangeAspect="1"/>
          </p:cNvPicPr>
          <p:nvPr/>
        </p:nvPicPr>
        <p:blipFill>
          <a:blip r:embed="rId2"/>
          <a:stretch>
            <a:fillRect/>
          </a:stretch>
        </p:blipFill>
        <p:spPr>
          <a:xfrm>
            <a:off x="5676992" y="2875430"/>
            <a:ext cx="3106320" cy="1618083"/>
          </a:xfrm>
          <a:prstGeom prst="rect">
            <a:avLst/>
          </a:prstGeom>
          <a:ln>
            <a:noFill/>
          </a:ln>
        </p:spPr>
      </p:pic>
      <p:sp>
        <p:nvSpPr>
          <p:cNvPr id="4" name="Title 3">
            <a:extLst>
              <a:ext uri="{FF2B5EF4-FFF2-40B4-BE49-F238E27FC236}">
                <a16:creationId xmlns:a16="http://schemas.microsoft.com/office/drawing/2014/main" id="{7EAD5E96-B0A7-F811-E450-72A0DB1B3656}"/>
              </a:ext>
            </a:extLst>
          </p:cNvPr>
          <p:cNvSpPr>
            <a:spLocks noGrp="1"/>
          </p:cNvSpPr>
          <p:nvPr>
            <p:ph type="ctrTitle"/>
          </p:nvPr>
        </p:nvSpPr>
        <p:spPr/>
        <p:txBody>
          <a:bodyPr/>
          <a:lstStyle/>
          <a:p>
            <a:endParaRPr lang="en-US" dirty="0"/>
          </a:p>
        </p:txBody>
      </p:sp>
      <p:sp>
        <p:nvSpPr>
          <p:cNvPr id="9" name="TextBox 8">
            <a:extLst>
              <a:ext uri="{FF2B5EF4-FFF2-40B4-BE49-F238E27FC236}">
                <a16:creationId xmlns:a16="http://schemas.microsoft.com/office/drawing/2014/main" id="{369C30DC-9B42-9CBE-3DA0-74D60B06FF2A}"/>
              </a:ext>
            </a:extLst>
          </p:cNvPr>
          <p:cNvSpPr txBox="1"/>
          <p:nvPr/>
        </p:nvSpPr>
        <p:spPr>
          <a:xfrm>
            <a:off x="360688" y="2185753"/>
            <a:ext cx="6827190" cy="830997"/>
          </a:xfrm>
          <a:prstGeom prst="rect">
            <a:avLst/>
          </a:prstGeom>
          <a:noFill/>
        </p:spPr>
        <p:txBody>
          <a:bodyPr wrap="square">
            <a:spAutoFit/>
          </a:bodyPr>
          <a:lstStyle/>
          <a:p>
            <a:r>
              <a:rPr lang="en-US" sz="4800" b="1" dirty="0">
                <a:solidFill>
                  <a:srgbClr val="3C6847"/>
                </a:solidFill>
              </a:rPr>
              <a:t>ARCHETYPES OF CHANGE</a:t>
            </a:r>
            <a:endParaRPr lang="en-US" sz="4800" dirty="0">
              <a:solidFill>
                <a:srgbClr val="3C6847"/>
              </a:solidFill>
            </a:endParaRPr>
          </a:p>
        </p:txBody>
      </p:sp>
      <p:sp>
        <p:nvSpPr>
          <p:cNvPr id="11" name="TextBox 10">
            <a:extLst>
              <a:ext uri="{FF2B5EF4-FFF2-40B4-BE49-F238E27FC236}">
                <a16:creationId xmlns:a16="http://schemas.microsoft.com/office/drawing/2014/main" id="{F2CDA30D-1307-FD61-01E5-AF993E029D02}"/>
              </a:ext>
            </a:extLst>
          </p:cNvPr>
          <p:cNvSpPr txBox="1"/>
          <p:nvPr/>
        </p:nvSpPr>
        <p:spPr>
          <a:xfrm>
            <a:off x="1033754" y="3487129"/>
            <a:ext cx="4641448" cy="1477328"/>
          </a:xfrm>
          <a:prstGeom prst="rect">
            <a:avLst/>
          </a:prstGeom>
          <a:noFill/>
        </p:spPr>
        <p:txBody>
          <a:bodyPr wrap="square">
            <a:spAutoFit/>
          </a:bodyPr>
          <a:lstStyle/>
          <a:p>
            <a:pPr algn="ctr"/>
            <a:r>
              <a:rPr lang="en-US" dirty="0">
                <a:solidFill>
                  <a:srgbClr val="3C6847"/>
                </a:solidFill>
              </a:rPr>
              <a:t>Presented by Octave Institute and</a:t>
            </a:r>
          </a:p>
          <a:p>
            <a:pPr algn="ctr"/>
            <a:r>
              <a:rPr lang="en-US" dirty="0">
                <a:solidFill>
                  <a:srgbClr val="3C6847"/>
                </a:solidFill>
              </a:rPr>
              <a:t>The Global Consciousness Institute</a:t>
            </a:r>
          </a:p>
          <a:p>
            <a:pPr algn="ctr"/>
            <a:r>
              <a:rPr lang="en-US" dirty="0">
                <a:solidFill>
                  <a:srgbClr val="3C6847"/>
                </a:solidFill>
              </a:rPr>
              <a:t>Judi Neal, Ph.D.</a:t>
            </a:r>
          </a:p>
          <a:p>
            <a:pPr algn="ctr"/>
            <a:endParaRPr lang="en-US" dirty="0">
              <a:solidFill>
                <a:srgbClr val="3C6847"/>
              </a:solidFill>
            </a:endParaRPr>
          </a:p>
          <a:p>
            <a:pPr algn="ctr"/>
            <a:r>
              <a:rPr lang="en-US" dirty="0">
                <a:solidFill>
                  <a:srgbClr val="3C6847"/>
                </a:solidFill>
              </a:rPr>
              <a:t>Co-sponsored by SUSS</a:t>
            </a:r>
          </a:p>
        </p:txBody>
      </p:sp>
    </p:spTree>
    <p:extLst>
      <p:ext uri="{BB962C8B-B14F-4D97-AF65-F5344CB8AC3E}">
        <p14:creationId xmlns:p14="http://schemas.microsoft.com/office/powerpoint/2010/main" val="3910232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20674"/>
            <a:ext cx="7886700" cy="1325563"/>
          </a:xfrm>
        </p:spPr>
        <p:txBody>
          <a:bodyPr/>
          <a:lstStyle/>
          <a:p>
            <a:r>
              <a:rPr lang="en-US" b="1" dirty="0">
                <a:solidFill>
                  <a:srgbClr val="3C6847"/>
                </a:solidFill>
              </a:rPr>
              <a:t>Exercise: Force Field Analysis</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10</a:t>
            </a:fld>
            <a:endParaRPr lang="en-US" dirty="0">
              <a:solidFill>
                <a:schemeClr val="tx1"/>
              </a:solidFill>
            </a:endParaRPr>
          </a:p>
        </p:txBody>
      </p:sp>
      <p:pic>
        <p:nvPicPr>
          <p:cNvPr id="9" name="Picture 8" descr="Shape, arrow&#10;&#10;Description automatically generated">
            <a:extLst>
              <a:ext uri="{FF2B5EF4-FFF2-40B4-BE49-F238E27FC236}">
                <a16:creationId xmlns:a16="http://schemas.microsoft.com/office/drawing/2014/main" id="{617569E3-0BF7-7443-A342-0A6EE57F6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702167"/>
            <a:ext cx="7772400" cy="4813300"/>
          </a:xfrm>
          <a:prstGeom prst="rect">
            <a:avLst/>
          </a:prstGeom>
        </p:spPr>
      </p:pic>
      <p:pic>
        <p:nvPicPr>
          <p:cNvPr id="4" name="Picture 2" descr="Octave Institute Singapore | LinkedIn">
            <a:extLst>
              <a:ext uri="{FF2B5EF4-FFF2-40B4-BE49-F238E27FC236}">
                <a16:creationId xmlns:a16="http://schemas.microsoft.com/office/drawing/2014/main" id="{9899BCF3-0B36-F73C-4CE3-72175CA7FE02}"/>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76EAE9A5-078E-81D6-60BE-48C5B67EE2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4209799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20674"/>
            <a:ext cx="7886700" cy="1325563"/>
          </a:xfrm>
        </p:spPr>
        <p:txBody>
          <a:bodyPr/>
          <a:lstStyle/>
          <a:p>
            <a:r>
              <a:rPr lang="en-US" b="1" dirty="0">
                <a:solidFill>
                  <a:srgbClr val="3C6847"/>
                </a:solidFill>
              </a:rPr>
              <a:t>Steps</a:t>
            </a:r>
          </a:p>
        </p:txBody>
      </p:sp>
      <p:sp>
        <p:nvSpPr>
          <p:cNvPr id="3" name="Content Placeholder 2"/>
          <p:cNvSpPr>
            <a:spLocks noGrp="1"/>
          </p:cNvSpPr>
          <p:nvPr>
            <p:ph idx="1"/>
          </p:nvPr>
        </p:nvSpPr>
        <p:spPr>
          <a:xfrm>
            <a:off x="628650" y="1825625"/>
            <a:ext cx="8200040" cy="4351338"/>
          </a:xfrm>
        </p:spPr>
        <p:txBody>
          <a:bodyPr>
            <a:normAutofit/>
          </a:bodyPr>
          <a:lstStyle/>
          <a:p>
            <a:pPr marL="514350" indent="-514350">
              <a:buFont typeface="+mj-lt"/>
              <a:buAutoNum type="arabicPeriod"/>
            </a:pPr>
            <a:r>
              <a:rPr lang="en-US" dirty="0">
                <a:solidFill>
                  <a:srgbClr val="3C6847"/>
                </a:solidFill>
              </a:rPr>
              <a:t>Define your vision for transformation  - from Friday</a:t>
            </a:r>
          </a:p>
          <a:p>
            <a:pPr marL="514350" indent="-514350">
              <a:buFont typeface="+mj-lt"/>
              <a:buAutoNum type="arabicPeriod"/>
            </a:pPr>
            <a:r>
              <a:rPr lang="en-US" dirty="0">
                <a:solidFill>
                  <a:srgbClr val="3C6847"/>
                </a:solidFill>
              </a:rPr>
              <a:t>Identify forces for change</a:t>
            </a:r>
          </a:p>
          <a:p>
            <a:pPr marL="457200" lvl="1" indent="0">
              <a:buNone/>
            </a:pPr>
            <a:r>
              <a:rPr lang="en-US" dirty="0">
                <a:solidFill>
                  <a:srgbClr val="3C6847"/>
                </a:solidFill>
              </a:rPr>
              <a:t>Internal/External</a:t>
            </a:r>
          </a:p>
          <a:p>
            <a:pPr marL="514350" indent="-514350">
              <a:buFont typeface="+mj-lt"/>
              <a:buAutoNum type="arabicPeriod"/>
            </a:pPr>
            <a:r>
              <a:rPr lang="en-US" dirty="0">
                <a:solidFill>
                  <a:srgbClr val="3C6847"/>
                </a:solidFill>
              </a:rPr>
              <a:t>Identify forces resisting change</a:t>
            </a:r>
          </a:p>
          <a:p>
            <a:pPr marL="457200" lvl="1" indent="0">
              <a:buNone/>
            </a:pPr>
            <a:r>
              <a:rPr lang="en-US" dirty="0">
                <a:solidFill>
                  <a:srgbClr val="3C6847"/>
                </a:solidFill>
              </a:rPr>
              <a:t>Internal/External</a:t>
            </a:r>
          </a:p>
          <a:p>
            <a:pPr marL="514350" indent="-514350">
              <a:buFont typeface="+mj-lt"/>
              <a:buAutoNum type="arabicPeriod"/>
            </a:pPr>
            <a:r>
              <a:rPr lang="en-US" dirty="0">
                <a:solidFill>
                  <a:srgbClr val="3C6847"/>
                </a:solidFill>
              </a:rPr>
              <a:t>Score each force 1-5 (weak to strong)</a:t>
            </a:r>
          </a:p>
          <a:p>
            <a:pPr marL="514350" indent="-514350">
              <a:buFont typeface="+mj-lt"/>
              <a:buAutoNum type="arabicPeriod"/>
            </a:pPr>
            <a:endParaRPr lang="en-US" dirty="0">
              <a:solidFill>
                <a:srgbClr val="3C6847"/>
              </a:solidFill>
            </a:endParaRPr>
          </a:p>
          <a:p>
            <a:pPr marL="0" indent="0">
              <a:buNone/>
            </a:pPr>
            <a:r>
              <a:rPr lang="en-US" dirty="0">
                <a:solidFill>
                  <a:srgbClr val="3C6847"/>
                </a:solidFill>
              </a:rPr>
              <a:t>Source: https://</a:t>
            </a:r>
            <a:r>
              <a:rPr lang="en-US" dirty="0" err="1">
                <a:solidFill>
                  <a:srgbClr val="3C6847"/>
                </a:solidFill>
              </a:rPr>
              <a:t>www.mindtools.com</a:t>
            </a:r>
            <a:r>
              <a:rPr lang="en-US" dirty="0">
                <a:solidFill>
                  <a:srgbClr val="3C6847"/>
                </a:solidFill>
              </a:rPr>
              <a:t>/a23ewmr/force-field-analysis</a:t>
            </a:r>
          </a:p>
          <a:p>
            <a:pPr marL="514350" indent="-514350">
              <a:buFont typeface="+mj-lt"/>
              <a:buAutoNum type="arabicPeriod"/>
            </a:pPr>
            <a:endParaRPr lang="en-US" dirty="0">
              <a:solidFill>
                <a:srgbClr val="3C6847"/>
              </a:solidFill>
            </a:endParaRPr>
          </a:p>
          <a:p>
            <a:pPr marL="514350" indent="-514350">
              <a:buFont typeface="+mj-lt"/>
              <a:buAutoNum type="arabicPeriod"/>
            </a:pPr>
            <a:endParaRPr lang="en-US" dirty="0">
              <a:solidFill>
                <a:srgbClr val="3C6847"/>
              </a:solidFill>
            </a:endParaRPr>
          </a:p>
          <a:p>
            <a:pPr marL="457200" lvl="1" indent="0">
              <a:buNone/>
            </a:pPr>
            <a:endParaRPr lang="en-US" dirty="0">
              <a:solidFill>
                <a:srgbClr val="3C6847"/>
              </a:solidFill>
            </a:endParaRPr>
          </a:p>
          <a:p>
            <a:endParaRPr lang="en-US" dirty="0">
              <a:solidFill>
                <a:srgbClr val="3C6847"/>
              </a:solidFill>
            </a:endParaRP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11</a:t>
            </a:fld>
            <a:endParaRPr lang="en-US" dirty="0">
              <a:solidFill>
                <a:schemeClr val="tx1"/>
              </a:solidFill>
            </a:endParaRPr>
          </a:p>
        </p:txBody>
      </p:sp>
      <p:pic>
        <p:nvPicPr>
          <p:cNvPr id="4" name="Picture 2" descr="Octave Institute Singapore | LinkedIn">
            <a:extLst>
              <a:ext uri="{FF2B5EF4-FFF2-40B4-BE49-F238E27FC236}">
                <a16:creationId xmlns:a16="http://schemas.microsoft.com/office/drawing/2014/main" id="{FAC945CC-C3EA-280A-B896-4FB0259525A0}"/>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BB1437A6-5F76-B039-F153-3BB47E9C7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1336702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20674"/>
            <a:ext cx="7886700" cy="1325563"/>
          </a:xfrm>
        </p:spPr>
        <p:txBody>
          <a:bodyPr/>
          <a:lstStyle/>
          <a:p>
            <a:r>
              <a:rPr lang="en-US" b="1" dirty="0">
                <a:solidFill>
                  <a:srgbClr val="3C6847"/>
                </a:solidFill>
              </a:rPr>
              <a:t>Exercise: Force Field Analysis</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12</a:t>
            </a:fld>
            <a:endParaRPr lang="en-US" dirty="0">
              <a:solidFill>
                <a:schemeClr val="tx1"/>
              </a:solidFill>
            </a:endParaRPr>
          </a:p>
        </p:txBody>
      </p:sp>
      <p:pic>
        <p:nvPicPr>
          <p:cNvPr id="4" name="Picture 2" descr="Octave Institute Singapore | LinkedIn">
            <a:extLst>
              <a:ext uri="{FF2B5EF4-FFF2-40B4-BE49-F238E27FC236}">
                <a16:creationId xmlns:a16="http://schemas.microsoft.com/office/drawing/2014/main" id="{9899BCF3-0B36-F73C-4CE3-72175CA7FE02}"/>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76EAE9A5-078E-81D6-60BE-48C5B67EE2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
        <p:nvSpPr>
          <p:cNvPr id="7" name="Rectangle 2">
            <a:extLst>
              <a:ext uri="{FF2B5EF4-FFF2-40B4-BE49-F238E27FC236}">
                <a16:creationId xmlns:a16="http://schemas.microsoft.com/office/drawing/2014/main" id="{588FB164-9932-34AC-E84F-67246175D45B}"/>
              </a:ext>
            </a:extLst>
          </p:cNvPr>
          <p:cNvSpPr>
            <a:spLocks noChangeArrowheads="1"/>
          </p:cNvSpPr>
          <p:nvPr/>
        </p:nvSpPr>
        <p:spPr bwMode="auto">
          <a:xfrm flipV="1">
            <a:off x="1762912" y="1244598"/>
            <a:ext cx="78351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https://www.mindtools.com/media/Diagrams/Figure2_Forcefield_Analysis_v3.png">
            <a:extLst>
              <a:ext uri="{FF2B5EF4-FFF2-40B4-BE49-F238E27FC236}">
                <a16:creationId xmlns:a16="http://schemas.microsoft.com/office/drawing/2014/main" id="{33942C88-BC86-A6C0-A228-81F7C8F08711}"/>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632030" y="1487668"/>
            <a:ext cx="5233808" cy="523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70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p:txBody>
          <a:bodyPr/>
          <a:lstStyle/>
          <a:p>
            <a:r>
              <a:rPr lang="en-US" b="1" dirty="0">
                <a:solidFill>
                  <a:srgbClr val="3C6847"/>
                </a:solidFill>
              </a:rPr>
              <a:t>      Archetypes of Change </a:t>
            </a:r>
          </a:p>
        </p:txBody>
      </p:sp>
      <p:sp>
        <p:nvSpPr>
          <p:cNvPr id="3" name="Content Placeholder 2"/>
          <p:cNvSpPr>
            <a:spLocks noGrp="1"/>
          </p:cNvSpPr>
          <p:nvPr>
            <p:ph idx="1"/>
          </p:nvPr>
        </p:nvSpPr>
        <p:spPr>
          <a:xfrm>
            <a:off x="628650" y="1824832"/>
            <a:ext cx="5568399" cy="4397375"/>
          </a:xfrm>
        </p:spPr>
        <p:txBody>
          <a:bodyPr>
            <a:normAutofit/>
          </a:bodyPr>
          <a:lstStyle/>
          <a:p>
            <a:r>
              <a:rPr lang="en-US" dirty="0">
                <a:solidFill>
                  <a:srgbClr val="3C6847"/>
                </a:solidFill>
              </a:rPr>
              <a:t>Research-based</a:t>
            </a:r>
          </a:p>
          <a:p>
            <a:r>
              <a:rPr lang="en-US" dirty="0">
                <a:solidFill>
                  <a:srgbClr val="3C6847"/>
                </a:solidFill>
              </a:rPr>
              <a:t>Transformation model</a:t>
            </a:r>
          </a:p>
          <a:p>
            <a:r>
              <a:rPr lang="en-US" dirty="0">
                <a:solidFill>
                  <a:srgbClr val="3C6847"/>
                </a:solidFill>
              </a:rPr>
              <a:t>Five archetypes</a:t>
            </a:r>
          </a:p>
          <a:p>
            <a:r>
              <a:rPr lang="en-US" dirty="0">
                <a:solidFill>
                  <a:srgbClr val="3C6847"/>
                </a:solidFill>
              </a:rPr>
              <a:t>Honoring differences</a:t>
            </a:r>
          </a:p>
          <a:p>
            <a:endParaRPr lang="en-US" sz="2400" b="1" dirty="0">
              <a:solidFill>
                <a:srgbClr val="3C6847"/>
              </a:solidFill>
            </a:endParaRPr>
          </a:p>
          <a:p>
            <a:endParaRPr lang="en-US" sz="2000" dirty="0">
              <a:solidFill>
                <a:srgbClr val="3C6847"/>
              </a:solidFill>
            </a:endParaRPr>
          </a:p>
          <a:p>
            <a:endParaRPr lang="en-US" sz="2400" b="1" dirty="0">
              <a:solidFill>
                <a:srgbClr val="3C6847"/>
              </a:solidFill>
            </a:endParaRPr>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13</a:t>
            </a:fld>
            <a:endParaRPr lang="en-US" dirty="0">
              <a:solidFill>
                <a:schemeClr val="tx1"/>
              </a:solidFill>
            </a:endParaRPr>
          </a:p>
        </p:txBody>
      </p:sp>
      <p:pic>
        <p:nvPicPr>
          <p:cNvPr id="11" name="Picture 10" descr="Chart&#10;&#10;Description automatically generated">
            <a:extLst>
              <a:ext uri="{FF2B5EF4-FFF2-40B4-BE49-F238E27FC236}">
                <a16:creationId xmlns:a16="http://schemas.microsoft.com/office/drawing/2014/main" id="{C27E6ECF-9695-2D48-9A84-C9EA112D8709}"/>
              </a:ext>
            </a:extLst>
          </p:cNvPr>
          <p:cNvPicPr/>
          <p:nvPr/>
        </p:nvPicPr>
        <p:blipFill>
          <a:blip r:embed="rId4"/>
          <a:stretch>
            <a:fillRect/>
          </a:stretch>
        </p:blipFill>
        <p:spPr>
          <a:xfrm>
            <a:off x="4183117" y="2859140"/>
            <a:ext cx="3520965" cy="2494920"/>
          </a:xfrm>
          <a:prstGeom prst="rect">
            <a:avLst/>
          </a:prstGeom>
        </p:spPr>
      </p:pic>
      <p:pic>
        <p:nvPicPr>
          <p:cNvPr id="4" name="Picture 2" descr="Octave Institute Singapore | LinkedIn">
            <a:extLst>
              <a:ext uri="{FF2B5EF4-FFF2-40B4-BE49-F238E27FC236}">
                <a16:creationId xmlns:a16="http://schemas.microsoft.com/office/drawing/2014/main" id="{C4A67C1B-4BF5-D726-A73C-07E9E4D5E55F}"/>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378EEF9B-5041-A2C7-26A0-03CBA714C1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2130057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a:xfrm>
            <a:off x="1166510" y="365125"/>
            <a:ext cx="7886700" cy="1325563"/>
          </a:xfrm>
        </p:spPr>
        <p:txBody>
          <a:bodyPr/>
          <a:lstStyle/>
          <a:p>
            <a:r>
              <a:rPr lang="en-US" b="1" dirty="0">
                <a:solidFill>
                  <a:srgbClr val="3C6847"/>
                </a:solidFill>
              </a:rPr>
              <a:t>Archetypes of Change Model</a:t>
            </a:r>
          </a:p>
        </p:txBody>
      </p:sp>
      <p:sp>
        <p:nvSpPr>
          <p:cNvPr id="3" name="Content Placeholder 2"/>
          <p:cNvSpPr>
            <a:spLocks noGrp="1"/>
          </p:cNvSpPr>
          <p:nvPr>
            <p:ph idx="1"/>
          </p:nvPr>
        </p:nvSpPr>
        <p:spPr>
          <a:xfrm>
            <a:off x="1166510" y="1824832"/>
            <a:ext cx="6183662" cy="4397375"/>
          </a:xfrm>
        </p:spPr>
        <p:txBody>
          <a:bodyPr>
            <a:normAutofit/>
          </a:bodyPr>
          <a:lstStyle/>
          <a:p>
            <a:endParaRPr lang="en-US" sz="2400" b="1" dirty="0">
              <a:solidFill>
                <a:srgbClr val="3C6847"/>
              </a:solidFill>
            </a:endParaRPr>
          </a:p>
          <a:p>
            <a:pPr marL="0" indent="0">
              <a:buNone/>
            </a:pPr>
            <a:endParaRPr lang="en-US" sz="2400" b="1" dirty="0">
              <a:solidFill>
                <a:srgbClr val="3C6847"/>
              </a:solidFill>
            </a:endParaRPr>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14</a:t>
            </a:fld>
            <a:endParaRPr lang="en-US" dirty="0">
              <a:solidFill>
                <a:schemeClr val="tx1"/>
              </a:solidFill>
            </a:endParaRPr>
          </a:p>
        </p:txBody>
      </p:sp>
      <p:pic>
        <p:nvPicPr>
          <p:cNvPr id="10" name="Picture 9" descr="Chart&#10;&#10;Description automatically generated">
            <a:extLst>
              <a:ext uri="{FF2B5EF4-FFF2-40B4-BE49-F238E27FC236}">
                <a16:creationId xmlns:a16="http://schemas.microsoft.com/office/drawing/2014/main" id="{282C2D69-0CE4-A740-AFA0-E22698EDD07A}"/>
              </a:ext>
            </a:extLst>
          </p:cNvPr>
          <p:cNvPicPr/>
          <p:nvPr/>
        </p:nvPicPr>
        <p:blipFill>
          <a:blip r:embed="rId4"/>
          <a:stretch>
            <a:fillRect/>
          </a:stretch>
        </p:blipFill>
        <p:spPr>
          <a:xfrm>
            <a:off x="904459" y="1824832"/>
            <a:ext cx="6331227" cy="4531519"/>
          </a:xfrm>
          <a:prstGeom prst="rect">
            <a:avLst/>
          </a:prstGeom>
        </p:spPr>
      </p:pic>
      <p:pic>
        <p:nvPicPr>
          <p:cNvPr id="4" name="Picture 2" descr="Octave Institute Singapore | LinkedIn">
            <a:extLst>
              <a:ext uri="{FF2B5EF4-FFF2-40B4-BE49-F238E27FC236}">
                <a16:creationId xmlns:a16="http://schemas.microsoft.com/office/drawing/2014/main" id="{20142B33-1E2C-C98F-D041-65E5C47B64DE}"/>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21ABED36-EFED-3D76-919E-8ED810268F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3994440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a:xfrm>
            <a:off x="1166510" y="365125"/>
            <a:ext cx="7886700" cy="1325563"/>
          </a:xfrm>
        </p:spPr>
        <p:txBody>
          <a:bodyPr/>
          <a:lstStyle/>
          <a:p>
            <a:r>
              <a:rPr lang="en-US" b="1" dirty="0">
                <a:solidFill>
                  <a:srgbClr val="3C6847"/>
                </a:solidFill>
              </a:rPr>
              <a:t>Archetypes Self-Assessment</a:t>
            </a:r>
          </a:p>
        </p:txBody>
      </p:sp>
      <p:sp>
        <p:nvSpPr>
          <p:cNvPr id="3" name="Content Placeholder 2"/>
          <p:cNvSpPr>
            <a:spLocks noGrp="1"/>
          </p:cNvSpPr>
          <p:nvPr>
            <p:ph idx="1"/>
          </p:nvPr>
        </p:nvSpPr>
        <p:spPr>
          <a:xfrm>
            <a:off x="1166510" y="1824832"/>
            <a:ext cx="6183662" cy="4397375"/>
          </a:xfrm>
        </p:spPr>
        <p:txBody>
          <a:bodyPr>
            <a:normAutofit/>
          </a:bodyPr>
          <a:lstStyle/>
          <a:p>
            <a:endParaRPr lang="en-US" sz="2400" b="1" dirty="0">
              <a:solidFill>
                <a:srgbClr val="3C6847"/>
              </a:solidFill>
            </a:endParaRPr>
          </a:p>
          <a:p>
            <a:pPr marL="0" indent="0">
              <a:buNone/>
            </a:pPr>
            <a:endParaRPr lang="en-US" sz="2400" b="1" dirty="0">
              <a:solidFill>
                <a:srgbClr val="3C6847"/>
              </a:solidFill>
            </a:endParaRPr>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15</a:t>
            </a:fld>
            <a:endParaRPr lang="en-US" dirty="0">
              <a:solidFill>
                <a:schemeClr val="tx1"/>
              </a:solidFill>
            </a:endParaRPr>
          </a:p>
        </p:txBody>
      </p:sp>
      <p:pic>
        <p:nvPicPr>
          <p:cNvPr id="13" name="Picture 12" descr="A picture containing text, screenshot, font&#10;&#10;Description automatically generated">
            <a:extLst>
              <a:ext uri="{FF2B5EF4-FFF2-40B4-BE49-F238E27FC236}">
                <a16:creationId xmlns:a16="http://schemas.microsoft.com/office/drawing/2014/main" id="{377F37A5-2364-7DA3-4AE9-5D943C241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41" y="1540829"/>
            <a:ext cx="7772400" cy="5404464"/>
          </a:xfrm>
          <a:prstGeom prst="rect">
            <a:avLst/>
          </a:prstGeom>
        </p:spPr>
      </p:pic>
    </p:spTree>
    <p:extLst>
      <p:ext uri="{BB962C8B-B14F-4D97-AF65-F5344CB8AC3E}">
        <p14:creationId xmlns:p14="http://schemas.microsoft.com/office/powerpoint/2010/main" val="58262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p:txBody>
          <a:bodyPr/>
          <a:lstStyle/>
          <a:p>
            <a:r>
              <a:rPr lang="en-US" b="1" dirty="0">
                <a:solidFill>
                  <a:srgbClr val="3C6847"/>
                </a:solidFill>
              </a:rPr>
              <a:t>                Edgewalker</a:t>
            </a:r>
          </a:p>
        </p:txBody>
      </p:sp>
      <p:sp>
        <p:nvSpPr>
          <p:cNvPr id="3" name="Content Placeholder 2"/>
          <p:cNvSpPr>
            <a:spLocks noGrp="1"/>
          </p:cNvSpPr>
          <p:nvPr>
            <p:ph idx="1"/>
          </p:nvPr>
        </p:nvSpPr>
        <p:spPr>
          <a:xfrm>
            <a:off x="628651" y="1824832"/>
            <a:ext cx="5245376" cy="4397375"/>
          </a:xfrm>
        </p:spPr>
        <p:txBody>
          <a:bodyPr>
            <a:normAutofit/>
          </a:bodyPr>
          <a:lstStyle/>
          <a:p>
            <a:r>
              <a:rPr lang="en-US" dirty="0">
                <a:solidFill>
                  <a:srgbClr val="3C6847"/>
                </a:solidFill>
              </a:rPr>
              <a:t>Future oriented</a:t>
            </a:r>
          </a:p>
          <a:p>
            <a:r>
              <a:rPr lang="en-US" dirty="0">
                <a:solidFill>
                  <a:srgbClr val="3C6847"/>
                </a:solidFill>
              </a:rPr>
              <a:t>Open to change</a:t>
            </a:r>
          </a:p>
          <a:p>
            <a:r>
              <a:rPr lang="en-US" dirty="0">
                <a:solidFill>
                  <a:srgbClr val="3C6847"/>
                </a:solidFill>
              </a:rPr>
              <a:t>Walks between worlds</a:t>
            </a:r>
          </a:p>
          <a:p>
            <a:r>
              <a:rPr lang="en-US" dirty="0">
                <a:solidFill>
                  <a:srgbClr val="3C6847"/>
                </a:solidFill>
              </a:rPr>
              <a:t>Builds bridges</a:t>
            </a:r>
          </a:p>
          <a:p>
            <a:r>
              <a:rPr lang="en-US" dirty="0">
                <a:solidFill>
                  <a:srgbClr val="3C6847"/>
                </a:solidFill>
              </a:rPr>
              <a:t>Strong inner life</a:t>
            </a:r>
          </a:p>
          <a:p>
            <a:r>
              <a:rPr lang="en-US" dirty="0">
                <a:solidFill>
                  <a:srgbClr val="3C6847"/>
                </a:solidFill>
              </a:rPr>
              <a:t>Grounded and effective</a:t>
            </a:r>
          </a:p>
          <a:p>
            <a:endParaRPr lang="en-US" sz="2400" b="1" dirty="0">
              <a:solidFill>
                <a:srgbClr val="3C6847"/>
              </a:solidFill>
            </a:endParaRPr>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16</a:t>
            </a:fld>
            <a:endParaRPr lang="en-US" dirty="0">
              <a:solidFill>
                <a:schemeClr val="tx1"/>
              </a:solidFill>
            </a:endParaRPr>
          </a:p>
        </p:txBody>
      </p:sp>
      <p:pic>
        <p:nvPicPr>
          <p:cNvPr id="7" name="Picture 4" descr="C:\Documents and Settings\Judi Neal\My Documents\My Pictures\Artwork\giacomondi.jpg">
            <a:extLst>
              <a:ext uri="{FF2B5EF4-FFF2-40B4-BE49-F238E27FC236}">
                <a16:creationId xmlns:a16="http://schemas.microsoft.com/office/drawing/2014/main" id="{CCAB18D8-07DA-6B42-A005-5F29AAA310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5980" y="1835342"/>
            <a:ext cx="3188313" cy="435307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Octave Institute Singapore | LinkedIn">
            <a:extLst>
              <a:ext uri="{FF2B5EF4-FFF2-40B4-BE49-F238E27FC236}">
                <a16:creationId xmlns:a16="http://schemas.microsoft.com/office/drawing/2014/main" id="{29E265A8-42E8-EF77-7A8B-6FC792574D44}"/>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F12E2ED8-6253-C8CC-58C2-3C103E0756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4242263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58770" y="616081"/>
            <a:ext cx="3128341" cy="1938076"/>
          </a:xfrm>
        </p:spPr>
        <p:txBody>
          <a:bodyPr>
            <a:normAutofit/>
          </a:bodyPr>
          <a:lstStyle/>
          <a:p>
            <a:r>
              <a:rPr lang="en-US" sz="4100" b="1" dirty="0"/>
              <a:t> </a:t>
            </a:r>
            <a:r>
              <a:rPr lang="en-US" sz="4000" b="1" dirty="0">
                <a:solidFill>
                  <a:srgbClr val="3C6847"/>
                </a:solidFill>
              </a:rPr>
              <a:t>Flamekeeper</a:t>
            </a:r>
            <a:endParaRPr lang="en-US" sz="4100" b="1" dirty="0"/>
          </a:p>
        </p:txBody>
      </p:sp>
      <p:sp>
        <p:nvSpPr>
          <p:cNvPr id="3" name="Content Placeholder 2"/>
          <p:cNvSpPr>
            <a:spLocks noGrp="1"/>
          </p:cNvSpPr>
          <p:nvPr>
            <p:ph idx="1"/>
          </p:nvPr>
        </p:nvSpPr>
        <p:spPr>
          <a:xfrm>
            <a:off x="628650" y="2482589"/>
            <a:ext cx="3628040" cy="3694373"/>
          </a:xfrm>
        </p:spPr>
        <p:txBody>
          <a:bodyPr>
            <a:normAutofit/>
          </a:bodyPr>
          <a:lstStyle/>
          <a:p>
            <a:r>
              <a:rPr lang="en-US" dirty="0">
                <a:solidFill>
                  <a:srgbClr val="3C6847"/>
                </a:solidFill>
              </a:rPr>
              <a:t>Preserve the past but build on it</a:t>
            </a:r>
          </a:p>
          <a:p>
            <a:r>
              <a:rPr lang="en-US" dirty="0">
                <a:solidFill>
                  <a:srgbClr val="3C6847"/>
                </a:solidFill>
              </a:rPr>
              <a:t>Open to change</a:t>
            </a:r>
          </a:p>
          <a:p>
            <a:r>
              <a:rPr lang="en-US" dirty="0">
                <a:solidFill>
                  <a:srgbClr val="3C6847"/>
                </a:solidFill>
              </a:rPr>
              <a:t>Keep founding vision alive</a:t>
            </a:r>
          </a:p>
          <a:p>
            <a:r>
              <a:rPr lang="en-US" dirty="0">
                <a:solidFill>
                  <a:srgbClr val="3C6847"/>
                </a:solidFill>
              </a:rPr>
              <a:t>Values-centered</a:t>
            </a:r>
          </a:p>
          <a:p>
            <a:pPr marL="0" indent="0">
              <a:buNone/>
            </a:pPr>
            <a:endParaRPr lang="en-US" sz="1700" b="1" dirty="0"/>
          </a:p>
          <a:p>
            <a:pPr marL="0" indent="0">
              <a:buNone/>
            </a:pPr>
            <a:endParaRPr lang="en-US" sz="1700" b="1" dirty="0"/>
          </a:p>
        </p:txBody>
      </p:sp>
      <p:pic>
        <p:nvPicPr>
          <p:cNvPr id="10" name="Picture 9" descr="A picture containing candle, cup&#10;&#10;Description automatically generated">
            <a:extLst>
              <a:ext uri="{FF2B5EF4-FFF2-40B4-BE49-F238E27FC236}">
                <a16:creationId xmlns:a16="http://schemas.microsoft.com/office/drawing/2014/main" id="{4A51351B-09A4-704C-9C83-F1403EE58F8E}"/>
              </a:ext>
            </a:extLst>
          </p:cNvPr>
          <p:cNvPicPr>
            <a:picLocks noChangeAspect="1"/>
          </p:cNvPicPr>
          <p:nvPr/>
        </p:nvPicPr>
        <p:blipFill rotWithShape="1">
          <a:blip r:embed="rId3">
            <a:extLst>
              <a:ext uri="{28A0092B-C50C-407E-A947-70E740481C1C}">
                <a14:useLocalDpi xmlns:a14="http://schemas.microsoft.com/office/drawing/2010/main" val="0"/>
              </a:ext>
            </a:extLst>
          </a:blip>
          <a:srcRect r="1247" b="3"/>
          <a:stretch/>
        </p:blipFill>
        <p:spPr>
          <a:xfrm>
            <a:off x="3678237"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2656" r="2" b="2"/>
          <a:stretch/>
        </p:blipFill>
        <p:spPr>
          <a:xfrm>
            <a:off x="3545046" y="3802961"/>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6" name="Slide Number Placeholder 5"/>
          <p:cNvSpPr>
            <a:spLocks noGrp="1"/>
          </p:cNvSpPr>
          <p:nvPr>
            <p:ph type="sldNum" sz="quarter" idx="12"/>
          </p:nvPr>
        </p:nvSpPr>
        <p:spPr>
          <a:xfrm>
            <a:off x="7886700" y="6356350"/>
            <a:ext cx="628650" cy="365125"/>
          </a:xfrm>
        </p:spPr>
        <p:txBody>
          <a:bodyPr>
            <a:normAutofit/>
          </a:bodyPr>
          <a:lstStyle/>
          <a:p>
            <a:pPr>
              <a:spcAft>
                <a:spcPts val="600"/>
              </a:spcAft>
            </a:pPr>
            <a:fld id="{447C0CE5-A848-4AF8-ABFA-C83D0697CB0F}" type="slidenum">
              <a:rPr lang="en-US">
                <a:solidFill>
                  <a:srgbClr val="FFFFFF"/>
                </a:solidFill>
              </a:rPr>
              <a:pPr>
                <a:spcAft>
                  <a:spcPts val="600"/>
                </a:spcAft>
              </a:pPr>
              <a:t>17</a:t>
            </a:fld>
            <a:endParaRPr lang="en-US" dirty="0">
              <a:solidFill>
                <a:srgbClr val="FFFFFF"/>
              </a:solidFill>
            </a:endParaRPr>
          </a:p>
        </p:txBody>
      </p:sp>
      <p:pic>
        <p:nvPicPr>
          <p:cNvPr id="4" name="Picture 2" descr="Octave Institute Singapore | LinkedIn">
            <a:extLst>
              <a:ext uri="{FF2B5EF4-FFF2-40B4-BE49-F238E27FC236}">
                <a16:creationId xmlns:a16="http://schemas.microsoft.com/office/drawing/2014/main" id="{E7335E4C-09CF-8962-C1FC-98C5D9799914}"/>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A96D676A-9722-6AF2-193E-81F20A5CF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2880517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p:txBody>
          <a:bodyPr/>
          <a:lstStyle/>
          <a:p>
            <a:r>
              <a:rPr lang="en-US" b="1" dirty="0">
                <a:solidFill>
                  <a:srgbClr val="3C6847"/>
                </a:solidFill>
              </a:rPr>
              <a:t>                Hearthtender</a:t>
            </a:r>
          </a:p>
        </p:txBody>
      </p:sp>
      <p:sp>
        <p:nvSpPr>
          <p:cNvPr id="3" name="Content Placeholder 2"/>
          <p:cNvSpPr>
            <a:spLocks noGrp="1"/>
          </p:cNvSpPr>
          <p:nvPr>
            <p:ph idx="1"/>
          </p:nvPr>
        </p:nvSpPr>
        <p:spPr>
          <a:xfrm>
            <a:off x="628651" y="1824832"/>
            <a:ext cx="5245376" cy="4397375"/>
          </a:xfrm>
        </p:spPr>
        <p:txBody>
          <a:bodyPr>
            <a:normAutofit/>
          </a:bodyPr>
          <a:lstStyle/>
          <a:p>
            <a:r>
              <a:rPr lang="en-US" dirty="0">
                <a:solidFill>
                  <a:srgbClr val="3C6847"/>
                </a:solidFill>
              </a:rPr>
              <a:t>Focus on the present</a:t>
            </a:r>
          </a:p>
          <a:p>
            <a:r>
              <a:rPr lang="en-US" dirty="0">
                <a:solidFill>
                  <a:srgbClr val="3C6847"/>
                </a:solidFill>
              </a:rPr>
              <a:t>Moderately open to change</a:t>
            </a:r>
          </a:p>
          <a:p>
            <a:r>
              <a:rPr lang="en-US" dirty="0">
                <a:solidFill>
                  <a:srgbClr val="3C6847"/>
                </a:solidFill>
              </a:rPr>
              <a:t>Commitment to service</a:t>
            </a:r>
          </a:p>
          <a:p>
            <a:r>
              <a:rPr lang="en-US" dirty="0">
                <a:solidFill>
                  <a:srgbClr val="3C6847"/>
                </a:solidFill>
              </a:rPr>
              <a:t>Keeps home fires burning</a:t>
            </a:r>
          </a:p>
          <a:p>
            <a:r>
              <a:rPr lang="en-US" dirty="0">
                <a:solidFill>
                  <a:srgbClr val="3C6847"/>
                </a:solidFill>
              </a:rPr>
              <a:t>Efficiency</a:t>
            </a:r>
          </a:p>
          <a:p>
            <a:r>
              <a:rPr lang="en-US" dirty="0">
                <a:solidFill>
                  <a:srgbClr val="3C6847"/>
                </a:solidFill>
              </a:rPr>
              <a:t>Sense of family</a:t>
            </a:r>
          </a:p>
          <a:p>
            <a:pPr marL="0" indent="0">
              <a:buNone/>
            </a:pPr>
            <a:endParaRPr lang="en-US" sz="2400" b="1" dirty="0">
              <a:solidFill>
                <a:srgbClr val="3C6847"/>
              </a:solidFill>
            </a:endParaRPr>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18</a:t>
            </a:fld>
            <a:endParaRPr lang="en-US" dirty="0">
              <a:solidFill>
                <a:schemeClr val="tx1"/>
              </a:solidFill>
            </a:endParaRPr>
          </a:p>
        </p:txBody>
      </p:sp>
      <p:pic>
        <p:nvPicPr>
          <p:cNvPr id="11" name="Picture 4" descr="C:\Documents and Settings\Judi Neal\My Documents\My Pictures\Artwork\hearth tender.jpg">
            <a:extLst>
              <a:ext uri="{FF2B5EF4-FFF2-40B4-BE49-F238E27FC236}">
                <a16:creationId xmlns:a16="http://schemas.microsoft.com/office/drawing/2014/main" id="{0EE5EBF0-9F8F-BB49-99E7-5D51C3959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496823"/>
            <a:ext cx="3733800" cy="501808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Octave Institute Singapore | LinkedIn">
            <a:extLst>
              <a:ext uri="{FF2B5EF4-FFF2-40B4-BE49-F238E27FC236}">
                <a16:creationId xmlns:a16="http://schemas.microsoft.com/office/drawing/2014/main" id="{ED62C51E-B224-EE14-A39A-CE86CABCBECB}"/>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38BF2E53-03EA-68F9-FE51-4BA7DB2347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841954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p:txBody>
          <a:bodyPr/>
          <a:lstStyle/>
          <a:p>
            <a:r>
              <a:rPr lang="en-US" b="1" dirty="0">
                <a:solidFill>
                  <a:srgbClr val="3C6847"/>
                </a:solidFill>
              </a:rPr>
              <a:t>                Placeholder</a:t>
            </a:r>
          </a:p>
        </p:txBody>
      </p:sp>
      <p:sp>
        <p:nvSpPr>
          <p:cNvPr id="3" name="Content Placeholder 2"/>
          <p:cNvSpPr>
            <a:spLocks noGrp="1"/>
          </p:cNvSpPr>
          <p:nvPr>
            <p:ph idx="1"/>
          </p:nvPr>
        </p:nvSpPr>
        <p:spPr>
          <a:xfrm>
            <a:off x="628651" y="1824832"/>
            <a:ext cx="5245376" cy="4397375"/>
          </a:xfrm>
        </p:spPr>
        <p:txBody>
          <a:bodyPr>
            <a:normAutofit/>
          </a:bodyPr>
          <a:lstStyle/>
          <a:p>
            <a:r>
              <a:rPr lang="en-US" dirty="0">
                <a:solidFill>
                  <a:srgbClr val="3C6847"/>
                </a:solidFill>
              </a:rPr>
              <a:t>Focus on the past</a:t>
            </a:r>
          </a:p>
          <a:p>
            <a:r>
              <a:rPr lang="en-US" dirty="0">
                <a:solidFill>
                  <a:srgbClr val="3C6847"/>
                </a:solidFill>
              </a:rPr>
              <a:t>Prefers stability to change</a:t>
            </a:r>
          </a:p>
          <a:p>
            <a:r>
              <a:rPr lang="en-US" dirty="0">
                <a:solidFill>
                  <a:srgbClr val="3C6847"/>
                </a:solidFill>
              </a:rPr>
              <a:t>Values doing over dreaming</a:t>
            </a:r>
          </a:p>
          <a:p>
            <a:pPr marL="0" indent="0">
              <a:buNone/>
            </a:pPr>
            <a:endParaRPr lang="en-US" sz="2400" b="1" dirty="0">
              <a:solidFill>
                <a:srgbClr val="3C6847"/>
              </a:solidFill>
            </a:endParaRPr>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19</a:t>
            </a:fld>
            <a:endParaRPr lang="en-US" dirty="0">
              <a:solidFill>
                <a:schemeClr val="tx1"/>
              </a:solidFill>
            </a:endParaRPr>
          </a:p>
        </p:txBody>
      </p:sp>
      <p:pic>
        <p:nvPicPr>
          <p:cNvPr id="10" name="Picture 4" descr="C:\Documents and Settings\Judi Neal\My Documents\My Pictures\Artwork\Placeholder.jpg">
            <a:extLst>
              <a:ext uri="{FF2B5EF4-FFF2-40B4-BE49-F238E27FC236}">
                <a16:creationId xmlns:a16="http://schemas.microsoft.com/office/drawing/2014/main" id="{5BDB883C-9807-2F46-B43E-4B5D992B7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101" y="2559141"/>
            <a:ext cx="3151766" cy="397977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Octave Institute Singapore | LinkedIn">
            <a:extLst>
              <a:ext uri="{FF2B5EF4-FFF2-40B4-BE49-F238E27FC236}">
                <a16:creationId xmlns:a16="http://schemas.microsoft.com/office/drawing/2014/main" id="{DEBED8DA-A0D4-7DB0-B96A-157F9EBCB805}"/>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E04D16F6-68BD-FFA2-8385-360338AACA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1544670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36" y="4458673"/>
            <a:ext cx="4530599" cy="2545308"/>
          </a:xfrm>
          <a:prstGeom prst="rect">
            <a:avLst/>
          </a:prstGeom>
        </p:spPr>
      </p:pic>
      <p:sp>
        <p:nvSpPr>
          <p:cNvPr id="2" name="Title 1"/>
          <p:cNvSpPr>
            <a:spLocks noGrp="1"/>
          </p:cNvSpPr>
          <p:nvPr>
            <p:ph type="title"/>
          </p:nvPr>
        </p:nvSpPr>
        <p:spPr>
          <a:xfrm>
            <a:off x="1632030" y="365126"/>
            <a:ext cx="6883320" cy="1325563"/>
          </a:xfrm>
        </p:spPr>
        <p:txBody>
          <a:bodyPr/>
          <a:lstStyle/>
          <a:p>
            <a:r>
              <a:rPr lang="en-US" b="1" dirty="0">
                <a:solidFill>
                  <a:srgbClr val="3C6847"/>
                </a:solidFill>
              </a:rPr>
              <a:t>Lao Tzu</a:t>
            </a:r>
          </a:p>
        </p:txBody>
      </p:sp>
      <p:sp>
        <p:nvSpPr>
          <p:cNvPr id="3" name="Content Placeholder 2"/>
          <p:cNvSpPr>
            <a:spLocks noGrp="1"/>
          </p:cNvSpPr>
          <p:nvPr>
            <p:ph idx="1"/>
          </p:nvPr>
        </p:nvSpPr>
        <p:spPr>
          <a:xfrm>
            <a:off x="439731" y="2117725"/>
            <a:ext cx="5180019" cy="4351338"/>
          </a:xfrm>
        </p:spPr>
        <p:txBody>
          <a:bodyPr/>
          <a:lstStyle/>
          <a:p>
            <a:pPr marL="0" indent="0" algn="ctr">
              <a:lnSpc>
                <a:spcPct val="100000"/>
              </a:lnSpc>
              <a:buNone/>
            </a:pPr>
            <a:r>
              <a:rPr lang="en-US" b="0" i="0" strike="noStrike" dirty="0">
                <a:solidFill>
                  <a:srgbClr val="3C6847"/>
                </a:solidFill>
                <a:effectLst/>
              </a:rPr>
              <a:t>Life</a:t>
            </a:r>
            <a:r>
              <a:rPr lang="en-US" b="0" i="0" u="none" strike="noStrike" dirty="0">
                <a:solidFill>
                  <a:srgbClr val="3C6847"/>
                </a:solidFill>
                <a:effectLst/>
              </a:rPr>
              <a:t> is a series of natural and spontaneous changes. Don’t resist them; that only creates sorrow. </a:t>
            </a:r>
            <a:br>
              <a:rPr lang="en-US" b="0" i="0" u="none" strike="noStrike" dirty="0">
                <a:solidFill>
                  <a:srgbClr val="3C6847"/>
                </a:solidFill>
                <a:effectLst/>
              </a:rPr>
            </a:br>
            <a:r>
              <a:rPr lang="en-US" b="0" i="0" u="none" strike="noStrike" dirty="0">
                <a:solidFill>
                  <a:srgbClr val="3C6847"/>
                </a:solidFill>
                <a:effectLst/>
              </a:rPr>
              <a:t>Let reality be reality. </a:t>
            </a:r>
            <a:br>
              <a:rPr lang="en-US" b="0" i="0" u="none" strike="noStrike" dirty="0">
                <a:solidFill>
                  <a:srgbClr val="3C6847"/>
                </a:solidFill>
                <a:effectLst/>
              </a:rPr>
            </a:br>
            <a:r>
              <a:rPr lang="en-US" b="0" i="0" u="none" strike="noStrike" dirty="0">
                <a:solidFill>
                  <a:srgbClr val="3C6847"/>
                </a:solidFill>
                <a:effectLst/>
              </a:rPr>
              <a:t>Let things flow naturally forward in whatever way they like.</a:t>
            </a:r>
            <a:endParaRPr lang="en-US" dirty="0">
              <a:solidFill>
                <a:srgbClr val="3C6847"/>
              </a:solidFill>
            </a:endParaRPr>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2</a:t>
            </a:fld>
            <a:endParaRPr lang="en-US" dirty="0">
              <a:solidFill>
                <a:schemeClr val="tx1"/>
              </a:solidFill>
            </a:endParaRPr>
          </a:p>
        </p:txBody>
      </p:sp>
      <p:pic>
        <p:nvPicPr>
          <p:cNvPr id="11" name="Picture 2" descr="Octave Institute Singapore | LinkedIn">
            <a:extLst>
              <a:ext uri="{FF2B5EF4-FFF2-40B4-BE49-F238E27FC236}">
                <a16:creationId xmlns:a16="http://schemas.microsoft.com/office/drawing/2014/main" id="{88409211-0116-E07A-56BD-64E6B0F99216}"/>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shape&#10;&#10;Description automatically generated">
            <a:extLst>
              <a:ext uri="{FF2B5EF4-FFF2-40B4-BE49-F238E27FC236}">
                <a16:creationId xmlns:a16="http://schemas.microsoft.com/office/drawing/2014/main" id="{D84B3F1B-AA94-B636-1F65-B541AB124D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pic>
        <p:nvPicPr>
          <p:cNvPr id="9" name="Picture 8" descr="A person with a beard&#10;&#10;Description automatically generated with medium confidence">
            <a:extLst>
              <a:ext uri="{FF2B5EF4-FFF2-40B4-BE49-F238E27FC236}">
                <a16:creationId xmlns:a16="http://schemas.microsoft.com/office/drawing/2014/main" id="{00859B27-D4D0-AEE6-400A-1E7A4C0055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7250" y="2055815"/>
            <a:ext cx="3098800" cy="3810000"/>
          </a:xfrm>
          <a:prstGeom prst="rect">
            <a:avLst/>
          </a:prstGeom>
        </p:spPr>
      </p:pic>
    </p:spTree>
    <p:extLst>
      <p:ext uri="{BB962C8B-B14F-4D97-AF65-F5344CB8AC3E}">
        <p14:creationId xmlns:p14="http://schemas.microsoft.com/office/powerpoint/2010/main" val="3996334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p:txBody>
          <a:bodyPr/>
          <a:lstStyle/>
          <a:p>
            <a:r>
              <a:rPr lang="en-US" b="1" dirty="0">
                <a:solidFill>
                  <a:srgbClr val="3C6847"/>
                </a:solidFill>
              </a:rPr>
              <a:t>                Guardian</a:t>
            </a:r>
          </a:p>
        </p:txBody>
      </p:sp>
      <p:sp>
        <p:nvSpPr>
          <p:cNvPr id="3" name="Content Placeholder 2"/>
          <p:cNvSpPr>
            <a:spLocks noGrp="1"/>
          </p:cNvSpPr>
          <p:nvPr>
            <p:ph idx="1"/>
          </p:nvPr>
        </p:nvSpPr>
        <p:spPr>
          <a:xfrm>
            <a:off x="628651" y="1824832"/>
            <a:ext cx="5245376" cy="4397375"/>
          </a:xfrm>
        </p:spPr>
        <p:txBody>
          <a:bodyPr>
            <a:normAutofit/>
          </a:bodyPr>
          <a:lstStyle/>
          <a:p>
            <a:r>
              <a:rPr lang="en-US" dirty="0">
                <a:solidFill>
                  <a:srgbClr val="3C6847"/>
                </a:solidFill>
              </a:rPr>
              <a:t>Forebodings about the future</a:t>
            </a:r>
          </a:p>
          <a:p>
            <a:r>
              <a:rPr lang="en-US" dirty="0">
                <a:solidFill>
                  <a:srgbClr val="3C6847"/>
                </a:solidFill>
              </a:rPr>
              <a:t>Fearful of change</a:t>
            </a:r>
          </a:p>
          <a:p>
            <a:r>
              <a:rPr lang="en-US" dirty="0">
                <a:solidFill>
                  <a:srgbClr val="3C6847"/>
                </a:solidFill>
              </a:rPr>
              <a:t>Prevention and protection</a:t>
            </a:r>
          </a:p>
          <a:p>
            <a:pPr marL="0" indent="0">
              <a:buNone/>
            </a:pPr>
            <a:endParaRPr lang="en-US" sz="2400" b="1" dirty="0">
              <a:solidFill>
                <a:srgbClr val="3C6847"/>
              </a:solidFill>
            </a:endParaRPr>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20</a:t>
            </a:fld>
            <a:endParaRPr lang="en-US" dirty="0">
              <a:solidFill>
                <a:schemeClr val="tx1"/>
              </a:solidFill>
            </a:endParaRPr>
          </a:p>
        </p:txBody>
      </p:sp>
      <p:pic>
        <p:nvPicPr>
          <p:cNvPr id="11" name="Picture 4" descr="C:\Documents and Settings\Judi Neal\My Documents\My Pictures\Artwork\doomsayer.jpg">
            <a:extLst>
              <a:ext uri="{FF2B5EF4-FFF2-40B4-BE49-F238E27FC236}">
                <a16:creationId xmlns:a16="http://schemas.microsoft.com/office/drawing/2014/main" id="{A94F34A3-3906-1C49-BE42-431198CFC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200400"/>
            <a:ext cx="3429000" cy="301783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Octave Institute Singapore | LinkedIn">
            <a:extLst>
              <a:ext uri="{FF2B5EF4-FFF2-40B4-BE49-F238E27FC236}">
                <a16:creationId xmlns:a16="http://schemas.microsoft.com/office/drawing/2014/main" id="{F85F9E03-5906-5082-D7A9-06376243E8AF}"/>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shape&#10;&#10;Description automatically generated">
            <a:extLst>
              <a:ext uri="{FF2B5EF4-FFF2-40B4-BE49-F238E27FC236}">
                <a16:creationId xmlns:a16="http://schemas.microsoft.com/office/drawing/2014/main" id="{16E139FE-17D2-8189-B2E8-0A27178F34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901468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a:xfrm>
            <a:off x="0" y="361156"/>
            <a:ext cx="7886700" cy="1325563"/>
          </a:xfrm>
        </p:spPr>
        <p:txBody>
          <a:bodyPr/>
          <a:lstStyle/>
          <a:p>
            <a:pPr algn="ctr"/>
            <a:r>
              <a:rPr lang="en-US" b="1" dirty="0">
                <a:solidFill>
                  <a:srgbClr val="3C6847"/>
                </a:solidFill>
              </a:rPr>
              <a:t>       Edgewalker Archetype</a:t>
            </a:r>
            <a:br>
              <a:rPr lang="en-US" b="1" dirty="0">
                <a:solidFill>
                  <a:srgbClr val="3C6847"/>
                </a:solidFill>
              </a:rPr>
            </a:br>
            <a:r>
              <a:rPr lang="en-US" b="1" dirty="0">
                <a:solidFill>
                  <a:srgbClr val="3C6847"/>
                </a:solidFill>
              </a:rPr>
              <a:t>Joanne </a:t>
            </a:r>
            <a:r>
              <a:rPr lang="en-US" b="1" dirty="0" err="1">
                <a:solidFill>
                  <a:srgbClr val="3C6847"/>
                </a:solidFill>
              </a:rPr>
              <a:t>Teh</a:t>
            </a:r>
            <a:endParaRPr lang="en-US" b="1" dirty="0">
              <a:solidFill>
                <a:srgbClr val="3C6847"/>
              </a:solidFill>
            </a:endParaRPr>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21</a:t>
            </a:fld>
            <a:endParaRPr lang="en-US" dirty="0">
              <a:solidFill>
                <a:schemeClr val="tx1"/>
              </a:solidFill>
            </a:endParaRPr>
          </a:p>
        </p:txBody>
      </p:sp>
      <p:pic>
        <p:nvPicPr>
          <p:cNvPr id="5" name="Picture 2" descr="Octave Institute Singapore | LinkedIn">
            <a:extLst>
              <a:ext uri="{FF2B5EF4-FFF2-40B4-BE49-F238E27FC236}">
                <a16:creationId xmlns:a16="http://schemas.microsoft.com/office/drawing/2014/main" id="{F85F9E03-5906-5082-D7A9-06376243E8AF}"/>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shape&#10;&#10;Description automatically generated">
            <a:extLst>
              <a:ext uri="{FF2B5EF4-FFF2-40B4-BE49-F238E27FC236}">
                <a16:creationId xmlns:a16="http://schemas.microsoft.com/office/drawing/2014/main" id="{16E139FE-17D2-8189-B2E8-0A27178F34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pic>
        <p:nvPicPr>
          <p:cNvPr id="8" name="Picture 7" descr="A picture containing text, screenshot, design, font&#10;&#10;Description automatically generated">
            <a:extLst>
              <a:ext uri="{FF2B5EF4-FFF2-40B4-BE49-F238E27FC236}">
                <a16:creationId xmlns:a16="http://schemas.microsoft.com/office/drawing/2014/main" id="{D4F283F3-8ACF-5CC4-095D-F60B04E2DF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335" y="1935028"/>
            <a:ext cx="7772400" cy="4561658"/>
          </a:xfrm>
          <a:prstGeom prst="rect">
            <a:avLst/>
          </a:prstGeom>
        </p:spPr>
      </p:pic>
    </p:spTree>
    <p:extLst>
      <p:ext uri="{BB962C8B-B14F-4D97-AF65-F5344CB8AC3E}">
        <p14:creationId xmlns:p14="http://schemas.microsoft.com/office/powerpoint/2010/main" val="2234918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a:xfrm>
            <a:off x="150472" y="358934"/>
            <a:ext cx="7245752" cy="1325563"/>
          </a:xfrm>
        </p:spPr>
        <p:txBody>
          <a:bodyPr/>
          <a:lstStyle/>
          <a:p>
            <a:pPr algn="ctr"/>
            <a:r>
              <a:rPr lang="en-US" b="1" dirty="0">
                <a:solidFill>
                  <a:srgbClr val="3C6847"/>
                </a:solidFill>
              </a:rPr>
              <a:t>         Flamekeeper Archetype</a:t>
            </a:r>
            <a:br>
              <a:rPr lang="en-US" b="1" dirty="0">
                <a:solidFill>
                  <a:srgbClr val="3C6847"/>
                </a:solidFill>
              </a:rPr>
            </a:br>
            <a:r>
              <a:rPr lang="en-US" b="1" dirty="0">
                <a:solidFill>
                  <a:srgbClr val="3C6847"/>
                </a:solidFill>
              </a:rPr>
              <a:t>Alice Ong</a:t>
            </a:r>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22</a:t>
            </a:fld>
            <a:endParaRPr lang="en-US" dirty="0">
              <a:solidFill>
                <a:schemeClr val="tx1"/>
              </a:solidFill>
            </a:endParaRPr>
          </a:p>
        </p:txBody>
      </p:sp>
      <p:pic>
        <p:nvPicPr>
          <p:cNvPr id="5" name="Picture 2" descr="Octave Institute Singapore | LinkedIn">
            <a:extLst>
              <a:ext uri="{FF2B5EF4-FFF2-40B4-BE49-F238E27FC236}">
                <a16:creationId xmlns:a16="http://schemas.microsoft.com/office/drawing/2014/main" id="{F85F9E03-5906-5082-D7A9-06376243E8AF}"/>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shape&#10;&#10;Description automatically generated">
            <a:extLst>
              <a:ext uri="{FF2B5EF4-FFF2-40B4-BE49-F238E27FC236}">
                <a16:creationId xmlns:a16="http://schemas.microsoft.com/office/drawing/2014/main" id="{16E139FE-17D2-8189-B2E8-0A27178F34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pic>
        <p:nvPicPr>
          <p:cNvPr id="4" name="Picture 3">
            <a:extLst>
              <a:ext uri="{FF2B5EF4-FFF2-40B4-BE49-F238E27FC236}">
                <a16:creationId xmlns:a16="http://schemas.microsoft.com/office/drawing/2014/main" id="{9D91E9ED-90E8-DD4A-6E8D-0FE426ED94B4}"/>
              </a:ext>
            </a:extLst>
          </p:cNvPr>
          <p:cNvPicPr>
            <a:picLocks noChangeAspect="1"/>
          </p:cNvPicPr>
          <p:nvPr/>
        </p:nvPicPr>
        <p:blipFill>
          <a:blip r:embed="rId7"/>
          <a:stretch>
            <a:fillRect/>
          </a:stretch>
        </p:blipFill>
        <p:spPr>
          <a:xfrm>
            <a:off x="685800" y="1897187"/>
            <a:ext cx="7772400" cy="4546296"/>
          </a:xfrm>
          <a:prstGeom prst="rect">
            <a:avLst/>
          </a:prstGeom>
        </p:spPr>
      </p:pic>
    </p:spTree>
    <p:extLst>
      <p:ext uri="{BB962C8B-B14F-4D97-AF65-F5344CB8AC3E}">
        <p14:creationId xmlns:p14="http://schemas.microsoft.com/office/powerpoint/2010/main" val="1277790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2873" y="276248"/>
            <a:ext cx="4748316" cy="1956841"/>
          </a:xfrm>
        </p:spPr>
        <p:txBody>
          <a:bodyPr anchor="b">
            <a:normAutofit/>
          </a:bodyPr>
          <a:lstStyle/>
          <a:p>
            <a:r>
              <a:rPr lang="en-US" sz="3300" b="1" dirty="0">
                <a:solidFill>
                  <a:srgbClr val="3C6847"/>
                </a:solidFill>
              </a:rPr>
              <a:t>Archetype Groups – </a:t>
            </a:r>
            <a:br>
              <a:rPr lang="en-US" sz="3300" b="1" dirty="0">
                <a:solidFill>
                  <a:srgbClr val="3C6847"/>
                </a:solidFill>
              </a:rPr>
            </a:br>
            <a:r>
              <a:rPr lang="en-US" sz="3300" b="1" dirty="0">
                <a:solidFill>
                  <a:srgbClr val="3C6847"/>
                </a:solidFill>
              </a:rPr>
              <a:t>Select a scribe (2 minute report out)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0602" y="2937249"/>
            <a:ext cx="4331398" cy="3784226"/>
          </a:xfrm>
        </p:spPr>
        <p:txBody>
          <a:bodyPr>
            <a:normAutofit/>
          </a:bodyPr>
          <a:lstStyle/>
          <a:p>
            <a:r>
              <a:rPr lang="en-US" sz="2400" dirty="0">
                <a:solidFill>
                  <a:srgbClr val="3C6847"/>
                </a:solidFill>
              </a:rPr>
              <a:t>What are the </a:t>
            </a:r>
            <a:r>
              <a:rPr lang="en-US" sz="2400" u="sng" dirty="0">
                <a:solidFill>
                  <a:srgbClr val="3C6847"/>
                </a:solidFill>
              </a:rPr>
              <a:t>strengths or gifts </a:t>
            </a:r>
            <a:r>
              <a:rPr lang="en-US" sz="2400" dirty="0">
                <a:solidFill>
                  <a:srgbClr val="3C6847"/>
                </a:solidFill>
              </a:rPr>
              <a:t>of your primary archetype in the face of internal and external changes in your organization?</a:t>
            </a:r>
          </a:p>
          <a:p>
            <a:r>
              <a:rPr lang="en-US" sz="2400" dirty="0">
                <a:solidFill>
                  <a:srgbClr val="3C6847"/>
                </a:solidFill>
              </a:rPr>
              <a:t>What are the </a:t>
            </a:r>
            <a:r>
              <a:rPr lang="en-US" sz="2400" u="sng" dirty="0">
                <a:solidFill>
                  <a:srgbClr val="3C6847"/>
                </a:solidFill>
              </a:rPr>
              <a:t>shadow sides or challenges</a:t>
            </a:r>
            <a:r>
              <a:rPr lang="en-US" sz="2400" dirty="0">
                <a:solidFill>
                  <a:srgbClr val="3C6847"/>
                </a:solidFill>
              </a:rPr>
              <a:t> of your archetype that might hinder movement towards your organization’s desired future? </a:t>
            </a:r>
          </a:p>
          <a:p>
            <a:endParaRPr lang="en-US" sz="1800" dirty="0"/>
          </a:p>
          <a:p>
            <a:pPr marL="0" indent="0">
              <a:buNone/>
            </a:pPr>
            <a:endParaRPr lang="en-US" sz="1800" dirty="0"/>
          </a:p>
          <a:p>
            <a:pPr marL="0" indent="0">
              <a:buNone/>
            </a:pPr>
            <a:endParaRPr lang="en-US" sz="1800" dirty="0"/>
          </a:p>
        </p:txBody>
      </p:sp>
      <p:pic>
        <p:nvPicPr>
          <p:cNvPr id="8" name="Picture 7" descr="One in a crowd">
            <a:extLst>
              <a:ext uri="{FF2B5EF4-FFF2-40B4-BE49-F238E27FC236}">
                <a16:creationId xmlns:a16="http://schemas.microsoft.com/office/drawing/2014/main" id="{2A8E472F-FC74-7DFE-DBA9-23FDB7BBD4B6}"/>
              </a:ext>
            </a:extLst>
          </p:cNvPr>
          <p:cNvPicPr>
            <a:picLocks noChangeAspect="1"/>
          </p:cNvPicPr>
          <p:nvPr/>
        </p:nvPicPr>
        <p:blipFill rotWithShape="1">
          <a:blip r:embed="rId3"/>
          <a:srcRect l="25885" r="17695"/>
          <a:stretch/>
        </p:blipFill>
        <p:spPr>
          <a:xfrm>
            <a:off x="4712981" y="-2227"/>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Slide Number Placeholder 5"/>
          <p:cNvSpPr>
            <a:spLocks noGrp="1"/>
          </p:cNvSpPr>
          <p:nvPr>
            <p:ph type="sldNum" sz="quarter" idx="12"/>
          </p:nvPr>
        </p:nvSpPr>
        <p:spPr>
          <a:xfrm>
            <a:off x="7829550" y="6356350"/>
            <a:ext cx="685800" cy="365125"/>
          </a:xfrm>
        </p:spPr>
        <p:txBody>
          <a:bodyPr>
            <a:normAutofit/>
          </a:bodyPr>
          <a:lstStyle/>
          <a:p>
            <a:pPr>
              <a:spcAft>
                <a:spcPts val="600"/>
              </a:spcAft>
            </a:pPr>
            <a:fld id="{447C0CE5-A848-4AF8-ABFA-C83D0697CB0F}" type="slidenum">
              <a:rPr lang="en-US">
                <a:solidFill>
                  <a:srgbClr val="FFFFFF"/>
                </a:solidFill>
              </a:rPr>
              <a:pPr>
                <a:spcAft>
                  <a:spcPts val="600"/>
                </a:spcAft>
              </a:pPr>
              <a:t>23</a:t>
            </a:fld>
            <a:endParaRPr lang="en-US">
              <a:solidFill>
                <a:srgbClr val="FFFFFF"/>
              </a:solidFill>
            </a:endParaRPr>
          </a:p>
        </p:txBody>
      </p:sp>
    </p:spTree>
    <p:extLst>
      <p:ext uri="{BB962C8B-B14F-4D97-AF65-F5344CB8AC3E}">
        <p14:creationId xmlns:p14="http://schemas.microsoft.com/office/powerpoint/2010/main" val="1531452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20674"/>
            <a:ext cx="7886700" cy="1325563"/>
          </a:xfrm>
        </p:spPr>
        <p:txBody>
          <a:bodyPr/>
          <a:lstStyle/>
          <a:p>
            <a:r>
              <a:rPr lang="en-US" b="1" dirty="0">
                <a:solidFill>
                  <a:srgbClr val="3C6847"/>
                </a:solidFill>
              </a:rPr>
              <a:t>Archetypes – Report out</a:t>
            </a:r>
          </a:p>
        </p:txBody>
      </p:sp>
      <p:sp>
        <p:nvSpPr>
          <p:cNvPr id="3" name="Content Placeholder 2"/>
          <p:cNvSpPr>
            <a:spLocks noGrp="1"/>
          </p:cNvSpPr>
          <p:nvPr>
            <p:ph idx="1"/>
          </p:nvPr>
        </p:nvSpPr>
        <p:spPr>
          <a:xfrm>
            <a:off x="628650" y="1825625"/>
            <a:ext cx="8200040" cy="4351338"/>
          </a:xfrm>
        </p:spPr>
        <p:txBody>
          <a:bodyPr>
            <a:normAutofit/>
          </a:bodyPr>
          <a:lstStyle/>
          <a:p>
            <a:r>
              <a:rPr lang="en-US" dirty="0">
                <a:solidFill>
                  <a:srgbClr val="3C6847"/>
                </a:solidFill>
              </a:rPr>
              <a:t>Strengths and Shadows (see report)</a:t>
            </a:r>
          </a:p>
          <a:p>
            <a:pPr lvl="1"/>
            <a:r>
              <a:rPr lang="en-US" dirty="0">
                <a:solidFill>
                  <a:srgbClr val="3C6847"/>
                </a:solidFill>
              </a:rPr>
              <a:t>Edgewalkers (10)</a:t>
            </a:r>
          </a:p>
          <a:p>
            <a:pPr lvl="1"/>
            <a:r>
              <a:rPr lang="en-US" dirty="0">
                <a:solidFill>
                  <a:srgbClr val="3C6847"/>
                </a:solidFill>
              </a:rPr>
              <a:t>Edgewalker/Hearthtenders (10)</a:t>
            </a:r>
          </a:p>
          <a:p>
            <a:pPr lvl="1"/>
            <a:r>
              <a:rPr lang="en-US" dirty="0">
                <a:solidFill>
                  <a:srgbClr val="3C6847"/>
                </a:solidFill>
              </a:rPr>
              <a:t>Flamekeepers (5)</a:t>
            </a:r>
          </a:p>
          <a:p>
            <a:pPr lvl="1"/>
            <a:r>
              <a:rPr lang="en-US" dirty="0">
                <a:solidFill>
                  <a:srgbClr val="3C6847"/>
                </a:solidFill>
              </a:rPr>
              <a:t>Hearthtenders (8)</a:t>
            </a:r>
          </a:p>
          <a:p>
            <a:pPr lvl="1"/>
            <a:r>
              <a:rPr lang="en-US" dirty="0">
                <a:solidFill>
                  <a:srgbClr val="3C6847"/>
                </a:solidFill>
              </a:rPr>
              <a:t>Placeholders (1)*</a:t>
            </a:r>
          </a:p>
          <a:p>
            <a:pPr lvl="1"/>
            <a:r>
              <a:rPr lang="en-US" dirty="0">
                <a:solidFill>
                  <a:srgbClr val="3C6847"/>
                </a:solidFill>
              </a:rPr>
              <a:t>Guardians (1)*</a:t>
            </a:r>
          </a:p>
          <a:p>
            <a:pPr lvl="1"/>
            <a:r>
              <a:rPr lang="en-US" dirty="0">
                <a:solidFill>
                  <a:srgbClr val="3C6847"/>
                </a:solidFill>
              </a:rPr>
              <a:t>Even (6)</a:t>
            </a:r>
          </a:p>
          <a:p>
            <a:pPr lvl="1"/>
            <a:endParaRPr lang="en-US" dirty="0">
              <a:solidFill>
                <a:srgbClr val="3C6847"/>
              </a:solidFill>
            </a:endParaRPr>
          </a:p>
          <a:p>
            <a:pPr marL="457200" lvl="1" indent="0">
              <a:buNone/>
            </a:pPr>
            <a:r>
              <a:rPr lang="en-US" dirty="0">
                <a:solidFill>
                  <a:srgbClr val="3C6847"/>
                </a:solidFill>
              </a:rPr>
              <a:t>	*Ivy Chia, Kam </a:t>
            </a:r>
            <a:r>
              <a:rPr lang="en-US" dirty="0" err="1">
                <a:solidFill>
                  <a:srgbClr val="3C6847"/>
                </a:solidFill>
              </a:rPr>
              <a:t>Qiang</a:t>
            </a:r>
            <a:r>
              <a:rPr lang="en-US" dirty="0">
                <a:solidFill>
                  <a:srgbClr val="3C6847"/>
                </a:solidFill>
              </a:rPr>
              <a:t> Wei, Dexter Say, Chris Laszlo</a:t>
            </a:r>
          </a:p>
          <a:p>
            <a:pPr marL="457200" lvl="1" indent="0">
              <a:buNone/>
            </a:pPr>
            <a:endParaRPr lang="en-US" dirty="0">
              <a:solidFill>
                <a:srgbClr val="3C6847"/>
              </a:solidFill>
            </a:endParaRPr>
          </a:p>
          <a:p>
            <a:endParaRPr lang="en-US" dirty="0">
              <a:solidFill>
                <a:srgbClr val="3C6847"/>
              </a:solidFill>
            </a:endParaRP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24</a:t>
            </a:fld>
            <a:endParaRPr lang="en-US" dirty="0">
              <a:solidFill>
                <a:schemeClr val="tx1"/>
              </a:solidFill>
            </a:endParaRPr>
          </a:p>
        </p:txBody>
      </p:sp>
      <p:pic>
        <p:nvPicPr>
          <p:cNvPr id="4" name="Picture 2" descr="Octave Institute Singapore | LinkedIn">
            <a:extLst>
              <a:ext uri="{FF2B5EF4-FFF2-40B4-BE49-F238E27FC236}">
                <a16:creationId xmlns:a16="http://schemas.microsoft.com/office/drawing/2014/main" id="{FAC945CC-C3EA-280A-B896-4FB0259525A0}"/>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BB1437A6-5F76-B039-F153-3BB47E9C7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3234631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50" y="320674"/>
            <a:ext cx="7886700" cy="1325563"/>
          </a:xfrm>
        </p:spPr>
        <p:txBody>
          <a:bodyPr/>
          <a:lstStyle/>
          <a:p>
            <a:r>
              <a:rPr lang="en-US" b="1" dirty="0">
                <a:solidFill>
                  <a:srgbClr val="3C6847"/>
                </a:solidFill>
              </a:rPr>
              <a:t>Breakout– By Organization</a:t>
            </a:r>
          </a:p>
        </p:txBody>
      </p:sp>
      <p:sp>
        <p:nvSpPr>
          <p:cNvPr id="3" name="Content Placeholder 2"/>
          <p:cNvSpPr>
            <a:spLocks noGrp="1"/>
          </p:cNvSpPr>
          <p:nvPr>
            <p:ph idx="1"/>
          </p:nvPr>
        </p:nvSpPr>
        <p:spPr>
          <a:xfrm>
            <a:off x="628650" y="1825625"/>
            <a:ext cx="8200040" cy="4351338"/>
          </a:xfrm>
        </p:spPr>
        <p:txBody>
          <a:bodyPr>
            <a:normAutofit/>
          </a:bodyPr>
          <a:lstStyle/>
          <a:p>
            <a:r>
              <a:rPr lang="en-US" dirty="0">
                <a:solidFill>
                  <a:srgbClr val="3C6847"/>
                </a:solidFill>
              </a:rPr>
              <a:t>Select a scribe (2-minute report out)</a:t>
            </a:r>
          </a:p>
          <a:p>
            <a:r>
              <a:rPr lang="en-US" dirty="0">
                <a:solidFill>
                  <a:srgbClr val="3C6847"/>
                </a:solidFill>
              </a:rPr>
              <a:t>Revisit Forcefield Analysis or Sustainability Impact Project</a:t>
            </a:r>
          </a:p>
          <a:p>
            <a:r>
              <a:rPr lang="en-US" dirty="0">
                <a:solidFill>
                  <a:srgbClr val="3C6847"/>
                </a:solidFill>
              </a:rPr>
              <a:t>Share your Archetypes </a:t>
            </a:r>
          </a:p>
          <a:p>
            <a:r>
              <a:rPr lang="en-US" dirty="0">
                <a:solidFill>
                  <a:srgbClr val="3C6847"/>
                </a:solidFill>
              </a:rPr>
              <a:t>Discuss the gifts of your strongest Archetypes in creating the desired future of your organization.</a:t>
            </a:r>
          </a:p>
          <a:p>
            <a:r>
              <a:rPr lang="en-US" dirty="0">
                <a:solidFill>
                  <a:srgbClr val="3C6847"/>
                </a:solidFill>
              </a:rPr>
              <a:t>Is any Archetype missing that might be needed?</a:t>
            </a:r>
          </a:p>
          <a:p>
            <a:endParaRPr lang="en-US" dirty="0">
              <a:solidFill>
                <a:srgbClr val="3C6847"/>
              </a:solidFill>
            </a:endParaRP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25</a:t>
            </a:fld>
            <a:endParaRPr lang="en-US" dirty="0">
              <a:solidFill>
                <a:schemeClr val="tx1"/>
              </a:solidFill>
            </a:endParaRPr>
          </a:p>
        </p:txBody>
      </p:sp>
      <p:pic>
        <p:nvPicPr>
          <p:cNvPr id="4" name="Picture 2" descr="Octave Institute Singapore | LinkedIn">
            <a:extLst>
              <a:ext uri="{FF2B5EF4-FFF2-40B4-BE49-F238E27FC236}">
                <a16:creationId xmlns:a16="http://schemas.microsoft.com/office/drawing/2014/main" id="{B61BFFC1-C979-439C-A1DE-F8308EB7B768}"/>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4C2441B7-A798-0394-F017-A319F8D691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2652392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50" y="320674"/>
            <a:ext cx="7886700" cy="1325563"/>
          </a:xfrm>
        </p:spPr>
        <p:txBody>
          <a:bodyPr/>
          <a:lstStyle/>
          <a:p>
            <a:r>
              <a:rPr lang="en-US" b="1" dirty="0">
                <a:solidFill>
                  <a:srgbClr val="3C6847"/>
                </a:solidFill>
              </a:rPr>
              <a:t>Breakout – Report out</a:t>
            </a:r>
          </a:p>
        </p:txBody>
      </p:sp>
      <p:sp>
        <p:nvSpPr>
          <p:cNvPr id="3" name="Content Placeholder 2"/>
          <p:cNvSpPr>
            <a:spLocks noGrp="1"/>
          </p:cNvSpPr>
          <p:nvPr>
            <p:ph idx="1"/>
          </p:nvPr>
        </p:nvSpPr>
        <p:spPr>
          <a:xfrm>
            <a:off x="628650" y="1825625"/>
            <a:ext cx="8200040" cy="4351338"/>
          </a:xfrm>
        </p:spPr>
        <p:txBody>
          <a:bodyPr>
            <a:normAutofit/>
          </a:bodyPr>
          <a:lstStyle/>
          <a:p>
            <a:r>
              <a:rPr lang="en-US" dirty="0">
                <a:solidFill>
                  <a:srgbClr val="3C6847"/>
                </a:solidFill>
              </a:rPr>
              <a:t>What came out of your conversation?</a:t>
            </a:r>
          </a:p>
          <a:p>
            <a:r>
              <a:rPr lang="en-US" dirty="0">
                <a:solidFill>
                  <a:srgbClr val="3C6847"/>
                </a:solidFill>
              </a:rPr>
              <a:t>What might you do next with this Archetype exploration?</a:t>
            </a:r>
          </a:p>
          <a:p>
            <a:endParaRPr lang="en-US" dirty="0">
              <a:solidFill>
                <a:srgbClr val="3C6847"/>
              </a:solidFill>
            </a:endParaRP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26</a:t>
            </a:fld>
            <a:endParaRPr lang="en-US" dirty="0">
              <a:solidFill>
                <a:schemeClr val="tx1"/>
              </a:solidFill>
            </a:endParaRPr>
          </a:p>
        </p:txBody>
      </p:sp>
      <p:pic>
        <p:nvPicPr>
          <p:cNvPr id="4" name="Picture 2" descr="Octave Institute Singapore | LinkedIn">
            <a:extLst>
              <a:ext uri="{FF2B5EF4-FFF2-40B4-BE49-F238E27FC236}">
                <a16:creationId xmlns:a16="http://schemas.microsoft.com/office/drawing/2014/main" id="{8837C5EF-7F36-FF88-B84A-B62978FF4A01}"/>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DC97C4B4-5262-F94A-B2C0-13A5320F26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1177975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600" y="253956"/>
            <a:ext cx="7886700" cy="1325563"/>
          </a:xfrm>
        </p:spPr>
        <p:txBody>
          <a:bodyPr/>
          <a:lstStyle/>
          <a:p>
            <a:r>
              <a:rPr lang="en-US" b="1" dirty="0">
                <a:solidFill>
                  <a:srgbClr val="3C6847"/>
                </a:solidFill>
              </a:rPr>
              <a:t>Working with the Archetypes</a:t>
            </a:r>
          </a:p>
        </p:txBody>
      </p:sp>
      <p:sp>
        <p:nvSpPr>
          <p:cNvPr id="3" name="Content Placeholder 2"/>
          <p:cNvSpPr>
            <a:spLocks noGrp="1"/>
          </p:cNvSpPr>
          <p:nvPr>
            <p:ph idx="1"/>
          </p:nvPr>
        </p:nvSpPr>
        <p:spPr>
          <a:xfrm>
            <a:off x="628650" y="2370138"/>
            <a:ext cx="8200040" cy="4351338"/>
          </a:xfrm>
        </p:spPr>
        <p:txBody>
          <a:bodyPr>
            <a:normAutofit/>
          </a:bodyPr>
          <a:lstStyle/>
          <a:p>
            <a:r>
              <a:rPr lang="en-US" dirty="0">
                <a:solidFill>
                  <a:srgbClr val="3C6847"/>
                </a:solidFill>
              </a:rPr>
              <a:t>Honor that each Archetype brings a valuable perspective. Listen for their wisdom.</a:t>
            </a:r>
          </a:p>
          <a:p>
            <a:r>
              <a:rPr lang="en-US" dirty="0">
                <a:solidFill>
                  <a:srgbClr val="3C6847"/>
                </a:solidFill>
              </a:rPr>
              <a:t>Amplify the strength of each Archetype.</a:t>
            </a:r>
          </a:p>
          <a:p>
            <a:r>
              <a:rPr lang="en-US" dirty="0">
                <a:solidFill>
                  <a:srgbClr val="3C6847"/>
                </a:solidFill>
              </a:rPr>
              <a:t>Compassion for the shadow (usually fear-based) side of each Archetype. </a:t>
            </a:r>
          </a:p>
          <a:p>
            <a:r>
              <a:rPr lang="en-US" dirty="0">
                <a:solidFill>
                  <a:srgbClr val="3C6847"/>
                </a:solidFill>
              </a:rPr>
              <a:t>Most organizations marginalize Edgewalkers</a:t>
            </a:r>
          </a:p>
          <a:p>
            <a:r>
              <a:rPr lang="en-US" dirty="0">
                <a:solidFill>
                  <a:srgbClr val="3C6847"/>
                </a:solidFill>
              </a:rPr>
              <a:t>Most development and education programs develop the other Archetypes </a:t>
            </a:r>
          </a:p>
          <a:p>
            <a:endParaRPr lang="en-US" dirty="0">
              <a:solidFill>
                <a:srgbClr val="3C6847"/>
              </a:solidFill>
            </a:endParaRP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27</a:t>
            </a:fld>
            <a:endParaRPr lang="en-US" dirty="0">
              <a:solidFill>
                <a:schemeClr val="tx1"/>
              </a:solidFill>
            </a:endParaRPr>
          </a:p>
        </p:txBody>
      </p:sp>
      <p:pic>
        <p:nvPicPr>
          <p:cNvPr id="4" name="Picture 2" descr="Octave Institute Singapore | LinkedIn">
            <a:extLst>
              <a:ext uri="{FF2B5EF4-FFF2-40B4-BE49-F238E27FC236}">
                <a16:creationId xmlns:a16="http://schemas.microsoft.com/office/drawing/2014/main" id="{53D98B25-8B93-BC4D-B569-F7A9D095E19F}"/>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shape&#10;&#10;Description automatically generated">
            <a:extLst>
              <a:ext uri="{FF2B5EF4-FFF2-40B4-BE49-F238E27FC236}">
                <a16:creationId xmlns:a16="http://schemas.microsoft.com/office/drawing/2014/main" id="{9D8B3290-E19B-F398-5055-0D35450631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3113456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65827"/>
            <a:ext cx="7886700" cy="1325563"/>
          </a:xfrm>
        </p:spPr>
        <p:txBody>
          <a:bodyPr/>
          <a:lstStyle/>
          <a:p>
            <a:r>
              <a:rPr lang="en-US" b="1" dirty="0">
                <a:solidFill>
                  <a:srgbClr val="3C6847"/>
                </a:solidFill>
              </a:rPr>
              <a:t>Working with the Archetypes</a:t>
            </a:r>
          </a:p>
        </p:txBody>
      </p:sp>
      <p:sp>
        <p:nvSpPr>
          <p:cNvPr id="3" name="Content Placeholder 2"/>
          <p:cNvSpPr>
            <a:spLocks noGrp="1"/>
          </p:cNvSpPr>
          <p:nvPr>
            <p:ph idx="1"/>
          </p:nvPr>
        </p:nvSpPr>
        <p:spPr>
          <a:xfrm>
            <a:off x="628650" y="1578053"/>
            <a:ext cx="8200040" cy="4351338"/>
          </a:xfrm>
        </p:spPr>
        <p:txBody>
          <a:bodyPr>
            <a:normAutofit/>
          </a:bodyPr>
          <a:lstStyle/>
          <a:p>
            <a:r>
              <a:rPr lang="en-US" dirty="0">
                <a:solidFill>
                  <a:srgbClr val="3C6847"/>
                </a:solidFill>
              </a:rPr>
              <a:t>When contemplating a change, ask yourself, “How would an Edgewalker see this? How would a Flamekeeper see this?” etc.</a:t>
            </a:r>
          </a:p>
          <a:p>
            <a:r>
              <a:rPr lang="en-US" dirty="0">
                <a:solidFill>
                  <a:srgbClr val="3C6847"/>
                </a:solidFill>
              </a:rPr>
              <a:t>Map the organization</a:t>
            </a:r>
          </a:p>
          <a:p>
            <a:pPr lvl="1"/>
            <a:r>
              <a:rPr lang="en-US" dirty="0">
                <a:solidFill>
                  <a:srgbClr val="3C6847"/>
                </a:solidFill>
              </a:rPr>
              <a:t>Online assessment</a:t>
            </a:r>
          </a:p>
          <a:p>
            <a:pPr lvl="1"/>
            <a:r>
              <a:rPr lang="en-US" dirty="0">
                <a:solidFill>
                  <a:srgbClr val="3C6847"/>
                </a:solidFill>
              </a:rPr>
              <a:t>Self-assessment sheet</a:t>
            </a:r>
          </a:p>
          <a:p>
            <a:pPr lvl="1"/>
            <a:r>
              <a:rPr lang="en-US" dirty="0">
                <a:solidFill>
                  <a:srgbClr val="3C6847"/>
                </a:solidFill>
              </a:rPr>
              <a:t>Draw maps and compare</a:t>
            </a:r>
          </a:p>
          <a:p>
            <a:r>
              <a:rPr lang="en-US" dirty="0">
                <a:solidFill>
                  <a:srgbClr val="3C6847"/>
                </a:solidFill>
              </a:rPr>
              <a:t>Higher-Self Contemplation</a:t>
            </a:r>
          </a:p>
          <a:p>
            <a:endParaRPr lang="en-US" dirty="0">
              <a:solidFill>
                <a:srgbClr val="3C6847"/>
              </a:solidFill>
            </a:endParaRP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28</a:t>
            </a:fld>
            <a:endParaRPr lang="en-US" dirty="0">
              <a:solidFill>
                <a:schemeClr val="tx1"/>
              </a:solidFill>
            </a:endParaRPr>
          </a:p>
        </p:txBody>
      </p:sp>
      <p:pic>
        <p:nvPicPr>
          <p:cNvPr id="4" name="Picture 2" descr="Octave Institute Singapore | LinkedIn">
            <a:extLst>
              <a:ext uri="{FF2B5EF4-FFF2-40B4-BE49-F238E27FC236}">
                <a16:creationId xmlns:a16="http://schemas.microsoft.com/office/drawing/2014/main" id="{93448250-07AE-9C25-72CB-746C50A3B757}"/>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shape&#10;&#10;Description automatically generated">
            <a:extLst>
              <a:ext uri="{FF2B5EF4-FFF2-40B4-BE49-F238E27FC236}">
                <a16:creationId xmlns:a16="http://schemas.microsoft.com/office/drawing/2014/main" id="{9E69BF4E-6237-8D4C-DB2C-1C0779E97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115653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265827"/>
            <a:ext cx="8828690" cy="1325563"/>
          </a:xfrm>
        </p:spPr>
        <p:txBody>
          <a:bodyPr/>
          <a:lstStyle/>
          <a:p>
            <a:r>
              <a:rPr lang="en-US" b="1" dirty="0">
                <a:solidFill>
                  <a:srgbClr val="3C6847"/>
                </a:solidFill>
              </a:rPr>
              <a:t>Exercise: Archetypes Wisdom Council</a:t>
            </a:r>
          </a:p>
        </p:txBody>
      </p:sp>
      <p:sp>
        <p:nvSpPr>
          <p:cNvPr id="3" name="Content Placeholder 2"/>
          <p:cNvSpPr>
            <a:spLocks noGrp="1"/>
          </p:cNvSpPr>
          <p:nvPr>
            <p:ph idx="1"/>
          </p:nvPr>
        </p:nvSpPr>
        <p:spPr>
          <a:xfrm>
            <a:off x="628650" y="1578053"/>
            <a:ext cx="8200040" cy="4351338"/>
          </a:xfrm>
        </p:spPr>
        <p:txBody>
          <a:bodyPr>
            <a:normAutofit/>
          </a:bodyPr>
          <a:lstStyle/>
          <a:p>
            <a:r>
              <a:rPr lang="en-US" dirty="0">
                <a:solidFill>
                  <a:srgbClr val="3C6847"/>
                </a:solidFill>
              </a:rPr>
              <a:t>Five volunteers + scribe</a:t>
            </a:r>
          </a:p>
          <a:p>
            <a:r>
              <a:rPr lang="en-US" u="sng" dirty="0">
                <a:solidFill>
                  <a:srgbClr val="3C6847"/>
                </a:solidFill>
              </a:rPr>
              <a:t>Challenge</a:t>
            </a:r>
            <a:r>
              <a:rPr lang="en-US" dirty="0">
                <a:solidFill>
                  <a:srgbClr val="3C6847"/>
                </a:solidFill>
              </a:rPr>
              <a:t>: AI Large Language Models</a:t>
            </a:r>
          </a:p>
          <a:p>
            <a:r>
              <a:rPr lang="en-US" dirty="0">
                <a:solidFill>
                  <a:srgbClr val="3C6847"/>
                </a:solidFill>
              </a:rPr>
              <a:t>Each Archetype talks about the challenge (2 mins)</a:t>
            </a:r>
          </a:p>
          <a:p>
            <a:r>
              <a:rPr lang="en-US" dirty="0">
                <a:solidFill>
                  <a:srgbClr val="3C6847"/>
                </a:solidFill>
              </a:rPr>
              <a:t>Switch chairs – take on new worldview</a:t>
            </a:r>
          </a:p>
          <a:p>
            <a:r>
              <a:rPr lang="en-US" dirty="0">
                <a:solidFill>
                  <a:srgbClr val="3C6847"/>
                </a:solidFill>
              </a:rPr>
              <a:t>Discuss</a:t>
            </a:r>
          </a:p>
          <a:p>
            <a:endParaRPr lang="en-US" dirty="0">
              <a:solidFill>
                <a:srgbClr val="3C6847"/>
              </a:solidFill>
            </a:endParaRPr>
          </a:p>
          <a:p>
            <a:endParaRPr lang="en-US" dirty="0">
              <a:solidFill>
                <a:srgbClr val="3C6847"/>
              </a:solidFill>
            </a:endParaRPr>
          </a:p>
          <a:p>
            <a:endParaRPr lang="en-US" dirty="0">
              <a:solidFill>
                <a:srgbClr val="3C6847"/>
              </a:solidFill>
            </a:endParaRP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29</a:t>
            </a:fld>
            <a:endParaRPr lang="en-US" dirty="0">
              <a:solidFill>
                <a:schemeClr val="tx1"/>
              </a:solidFill>
            </a:endParaRPr>
          </a:p>
        </p:txBody>
      </p:sp>
      <p:pic>
        <p:nvPicPr>
          <p:cNvPr id="5" name="Picture 4" descr="Empty orange chairs forming a circle">
            <a:extLst>
              <a:ext uri="{FF2B5EF4-FFF2-40B4-BE49-F238E27FC236}">
                <a16:creationId xmlns:a16="http://schemas.microsoft.com/office/drawing/2014/main" id="{A5859E2A-2C36-AB42-A467-3ECA29C9B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324" y="4775113"/>
            <a:ext cx="2831835" cy="2082888"/>
          </a:xfrm>
          <a:prstGeom prst="rect">
            <a:avLst/>
          </a:prstGeom>
        </p:spPr>
      </p:pic>
    </p:spTree>
    <p:extLst>
      <p:ext uri="{BB962C8B-B14F-4D97-AF65-F5344CB8AC3E}">
        <p14:creationId xmlns:p14="http://schemas.microsoft.com/office/powerpoint/2010/main" val="2003494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a:xfrm>
            <a:off x="1678328" y="365126"/>
            <a:ext cx="6837021" cy="1325563"/>
          </a:xfrm>
        </p:spPr>
        <p:txBody>
          <a:bodyPr/>
          <a:lstStyle/>
          <a:p>
            <a:r>
              <a:rPr lang="en-US" b="1" dirty="0">
                <a:solidFill>
                  <a:srgbClr val="3C6847"/>
                </a:solidFill>
              </a:rPr>
              <a:t>Agenda</a:t>
            </a:r>
          </a:p>
        </p:txBody>
      </p:sp>
      <p:sp>
        <p:nvSpPr>
          <p:cNvPr id="3" name="Content Placeholder 2"/>
          <p:cNvSpPr>
            <a:spLocks noGrp="1"/>
          </p:cNvSpPr>
          <p:nvPr>
            <p:ph idx="1"/>
          </p:nvPr>
        </p:nvSpPr>
        <p:spPr/>
        <p:txBody>
          <a:bodyPr>
            <a:normAutofit lnSpcReduction="10000"/>
          </a:bodyPr>
          <a:lstStyle/>
          <a:p>
            <a:r>
              <a:rPr lang="en-US" dirty="0">
                <a:solidFill>
                  <a:srgbClr val="3C6847"/>
                </a:solidFill>
              </a:rPr>
              <a:t>Principles of Transformation </a:t>
            </a:r>
          </a:p>
          <a:p>
            <a:r>
              <a:rPr lang="en-US" dirty="0">
                <a:solidFill>
                  <a:srgbClr val="3C6847"/>
                </a:solidFill>
              </a:rPr>
              <a:t>Force Field Analysis</a:t>
            </a:r>
          </a:p>
          <a:p>
            <a:r>
              <a:rPr lang="en-US" dirty="0">
                <a:solidFill>
                  <a:srgbClr val="3C6847"/>
                </a:solidFill>
              </a:rPr>
              <a:t>Five Roles – The Archetypes</a:t>
            </a:r>
          </a:p>
          <a:p>
            <a:r>
              <a:rPr lang="en-US" dirty="0">
                <a:solidFill>
                  <a:srgbClr val="3C6847"/>
                </a:solidFill>
              </a:rPr>
              <a:t>Breakout by Archetype</a:t>
            </a:r>
          </a:p>
          <a:p>
            <a:r>
              <a:rPr lang="en-US" dirty="0">
                <a:solidFill>
                  <a:srgbClr val="3C6847"/>
                </a:solidFill>
              </a:rPr>
              <a:t>Breakout by Organization</a:t>
            </a:r>
          </a:p>
          <a:p>
            <a:r>
              <a:rPr lang="en-US" dirty="0">
                <a:solidFill>
                  <a:srgbClr val="3C6847"/>
                </a:solidFill>
              </a:rPr>
              <a:t>Working with the Archetypes</a:t>
            </a:r>
          </a:p>
          <a:p>
            <a:r>
              <a:rPr lang="en-US" dirty="0">
                <a:solidFill>
                  <a:srgbClr val="3C6847"/>
                </a:solidFill>
              </a:rPr>
              <a:t>Resources</a:t>
            </a:r>
          </a:p>
          <a:p>
            <a:endParaRPr lang="en-US" dirty="0">
              <a:solidFill>
                <a:srgbClr val="3C6847"/>
              </a:solidFill>
            </a:endParaRPr>
          </a:p>
          <a:p>
            <a:pPr marL="0" indent="0">
              <a:buNone/>
            </a:pPr>
            <a:r>
              <a:rPr lang="en-US" i="1" dirty="0">
                <a:solidFill>
                  <a:srgbClr val="3C6847"/>
                </a:solidFill>
              </a:rPr>
              <a:t>Slides will be sent to you.</a:t>
            </a:r>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3</a:t>
            </a:fld>
            <a:endParaRPr lang="en-US" dirty="0">
              <a:solidFill>
                <a:schemeClr val="tx1"/>
              </a:solidFill>
            </a:endParaRPr>
          </a:p>
        </p:txBody>
      </p:sp>
      <p:pic>
        <p:nvPicPr>
          <p:cNvPr id="9" name="Picture 8"/>
          <p:cNvPicPr>
            <a:picLocks noChangeAspect="1"/>
          </p:cNvPicPr>
          <p:nvPr/>
        </p:nvPicPr>
        <p:blipFill rotWithShape="1">
          <a:blip r:embed="rId4"/>
          <a:srcRect l="68164" t="40795" r="2733" b="9089"/>
          <a:stretch/>
        </p:blipFill>
        <p:spPr>
          <a:xfrm>
            <a:off x="5920184" y="2690330"/>
            <a:ext cx="2883301" cy="2875584"/>
          </a:xfrm>
          <a:prstGeom prst="rect">
            <a:avLst/>
          </a:prstGeom>
        </p:spPr>
      </p:pic>
      <p:pic>
        <p:nvPicPr>
          <p:cNvPr id="4" name="Picture 2" descr="Octave Institute Singapore | LinkedIn">
            <a:extLst>
              <a:ext uri="{FF2B5EF4-FFF2-40B4-BE49-F238E27FC236}">
                <a16:creationId xmlns:a16="http://schemas.microsoft.com/office/drawing/2014/main" id="{EB5BFDB3-6D00-95F0-152A-9D1ACB870418}"/>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A5805219-47BA-7680-31CE-6F1CBC295B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4165521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265827"/>
            <a:ext cx="8828690" cy="1325563"/>
          </a:xfrm>
        </p:spPr>
        <p:txBody>
          <a:bodyPr/>
          <a:lstStyle/>
          <a:p>
            <a:r>
              <a:rPr lang="en-US" b="1" dirty="0">
                <a:solidFill>
                  <a:srgbClr val="3C6847"/>
                </a:solidFill>
              </a:rPr>
              <a:t>Wisdom Council Discussion</a:t>
            </a:r>
          </a:p>
        </p:txBody>
      </p:sp>
      <p:sp>
        <p:nvSpPr>
          <p:cNvPr id="3" name="Content Placeholder 2"/>
          <p:cNvSpPr>
            <a:spLocks noGrp="1"/>
          </p:cNvSpPr>
          <p:nvPr>
            <p:ph idx="1"/>
          </p:nvPr>
        </p:nvSpPr>
        <p:spPr>
          <a:xfrm>
            <a:off x="471980" y="1591390"/>
            <a:ext cx="8200040" cy="5262173"/>
          </a:xfrm>
        </p:spPr>
        <p:txBody>
          <a:bodyPr>
            <a:normAutofit fontScale="85000" lnSpcReduction="20000"/>
          </a:bodyPr>
          <a:lstStyle/>
          <a:p>
            <a:pPr marL="342900" marR="0" lvl="0" indent="-342900">
              <a:lnSpc>
                <a:spcPct val="150000"/>
              </a:lnSpc>
              <a:spcBef>
                <a:spcPts val="0"/>
              </a:spcBef>
              <a:spcAft>
                <a:spcPts val="0"/>
              </a:spcAft>
              <a:buFont typeface="Symbol" pitchFamily="2" charset="2"/>
              <a:buChar char=""/>
            </a:pPr>
            <a:r>
              <a:rPr lang="en-US" sz="3100" kern="100" dirty="0">
                <a:solidFill>
                  <a:srgbClr val="3C6847"/>
                </a:solidFill>
                <a:effectLst/>
                <a:ea typeface="Calibri" panose="020F0502020204030204" pitchFamily="34" charset="0"/>
              </a:rPr>
              <a:t>What did you notice about yourself and your energy as you took on each Archetype of Change role? What was easiest? What was hardest?</a:t>
            </a:r>
          </a:p>
          <a:p>
            <a:pPr marL="342900" marR="0" lvl="0" indent="-342900">
              <a:lnSpc>
                <a:spcPct val="150000"/>
              </a:lnSpc>
              <a:spcBef>
                <a:spcPts val="0"/>
              </a:spcBef>
              <a:spcAft>
                <a:spcPts val="0"/>
              </a:spcAft>
              <a:buFont typeface="Symbol" pitchFamily="2" charset="2"/>
              <a:buChar char=""/>
            </a:pPr>
            <a:r>
              <a:rPr lang="en-US" sz="3100" kern="100" dirty="0">
                <a:solidFill>
                  <a:srgbClr val="3C6847"/>
                </a:solidFill>
                <a:effectLst/>
                <a:ea typeface="Calibri" panose="020F0502020204030204" pitchFamily="34" charset="0"/>
              </a:rPr>
              <a:t>What did you hear from others in the circle that inspired you? </a:t>
            </a:r>
          </a:p>
          <a:p>
            <a:pPr marL="342900" marR="0" lvl="0" indent="-342900">
              <a:lnSpc>
                <a:spcPct val="150000"/>
              </a:lnSpc>
              <a:spcBef>
                <a:spcPts val="0"/>
              </a:spcBef>
              <a:spcAft>
                <a:spcPts val="0"/>
              </a:spcAft>
              <a:buFont typeface="Symbol" pitchFamily="2" charset="2"/>
              <a:buChar char=""/>
            </a:pPr>
            <a:r>
              <a:rPr lang="en-US" sz="3100" kern="100" dirty="0">
                <a:solidFill>
                  <a:srgbClr val="3C6847"/>
                </a:solidFill>
                <a:effectLst/>
                <a:ea typeface="Calibri" panose="020F0502020204030204" pitchFamily="34" charset="0"/>
              </a:rPr>
              <a:t>What surprised you?</a:t>
            </a:r>
          </a:p>
          <a:p>
            <a:pPr marL="342900" marR="0" lvl="0" indent="-342900">
              <a:lnSpc>
                <a:spcPct val="150000"/>
              </a:lnSpc>
              <a:spcBef>
                <a:spcPts val="0"/>
              </a:spcBef>
              <a:spcAft>
                <a:spcPts val="0"/>
              </a:spcAft>
              <a:buFont typeface="Symbol" pitchFamily="2" charset="2"/>
              <a:buChar char=""/>
            </a:pPr>
            <a:r>
              <a:rPr lang="en-US" sz="3100" kern="100" dirty="0">
                <a:solidFill>
                  <a:srgbClr val="3C6847"/>
                </a:solidFill>
                <a:effectLst/>
                <a:ea typeface="Calibri" panose="020F0502020204030204" pitchFamily="34" charset="0"/>
              </a:rPr>
              <a:t>Where is the resistance, and how can it be honored? Can it be transformed? If so, how?</a:t>
            </a:r>
          </a:p>
          <a:p>
            <a:pPr marL="342900" marR="0" lvl="0" indent="-342900">
              <a:lnSpc>
                <a:spcPct val="150000"/>
              </a:lnSpc>
              <a:spcBef>
                <a:spcPts val="0"/>
              </a:spcBef>
              <a:spcAft>
                <a:spcPts val="0"/>
              </a:spcAft>
              <a:buFont typeface="Symbol" pitchFamily="2" charset="2"/>
              <a:buChar char=""/>
            </a:pPr>
            <a:r>
              <a:rPr lang="en-US" sz="3100" kern="100" dirty="0">
                <a:solidFill>
                  <a:srgbClr val="3C6847"/>
                </a:solidFill>
                <a:effectLst/>
                <a:ea typeface="Calibri" panose="020F0502020204030204" pitchFamily="34" charset="0"/>
              </a:rPr>
              <a:t>How might these insights lead to action to move the change forward?</a:t>
            </a:r>
          </a:p>
          <a:p>
            <a:endParaRPr lang="en-US" dirty="0">
              <a:solidFill>
                <a:srgbClr val="3C6847"/>
              </a:solidFill>
            </a:endParaRPr>
          </a:p>
          <a:p>
            <a:endParaRPr lang="en-US" dirty="0">
              <a:solidFill>
                <a:srgbClr val="3C6847"/>
              </a:solidFill>
            </a:endParaRPr>
          </a:p>
          <a:p>
            <a:endParaRPr lang="en-US" dirty="0">
              <a:solidFill>
                <a:srgbClr val="3C6847"/>
              </a:solidFill>
            </a:endParaRP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30</a:t>
            </a:fld>
            <a:endParaRPr lang="en-US" dirty="0">
              <a:solidFill>
                <a:schemeClr val="tx1"/>
              </a:solidFill>
            </a:endParaRPr>
          </a:p>
        </p:txBody>
      </p:sp>
      <p:pic>
        <p:nvPicPr>
          <p:cNvPr id="4" name="Picture 3" descr="Empty orange chairs forming a circle">
            <a:extLst>
              <a:ext uri="{FF2B5EF4-FFF2-40B4-BE49-F238E27FC236}">
                <a16:creationId xmlns:a16="http://schemas.microsoft.com/office/drawing/2014/main" id="{55A2D282-6260-94BA-95F9-523A501E2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213" y="0"/>
            <a:ext cx="2243618" cy="1650239"/>
          </a:xfrm>
          <a:prstGeom prst="rect">
            <a:avLst/>
          </a:prstGeom>
        </p:spPr>
      </p:pic>
    </p:spTree>
    <p:extLst>
      <p:ext uri="{BB962C8B-B14F-4D97-AF65-F5344CB8AC3E}">
        <p14:creationId xmlns:p14="http://schemas.microsoft.com/office/powerpoint/2010/main" val="2961886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265827"/>
            <a:ext cx="8828690" cy="1325563"/>
          </a:xfrm>
        </p:spPr>
        <p:txBody>
          <a:bodyPr/>
          <a:lstStyle/>
          <a:p>
            <a:r>
              <a:rPr lang="en-US" b="1" dirty="0">
                <a:solidFill>
                  <a:srgbClr val="3C6847"/>
                </a:solidFill>
              </a:rPr>
              <a:t>Observer Discussion</a:t>
            </a:r>
          </a:p>
        </p:txBody>
      </p:sp>
      <p:sp>
        <p:nvSpPr>
          <p:cNvPr id="3" name="Content Placeholder 2"/>
          <p:cNvSpPr>
            <a:spLocks noGrp="1"/>
          </p:cNvSpPr>
          <p:nvPr>
            <p:ph idx="1"/>
          </p:nvPr>
        </p:nvSpPr>
        <p:spPr>
          <a:xfrm>
            <a:off x="628650" y="1578052"/>
            <a:ext cx="8200040" cy="5143423"/>
          </a:xfrm>
        </p:spPr>
        <p:txBody>
          <a:bodyPr>
            <a:normAutofit fontScale="92500"/>
          </a:bodyPr>
          <a:lstStyle/>
          <a:p>
            <a:pPr marL="342900" marR="0" lvl="0" indent="-342900">
              <a:lnSpc>
                <a:spcPct val="150000"/>
              </a:lnSpc>
              <a:spcBef>
                <a:spcPts val="0"/>
              </a:spcBef>
              <a:spcAft>
                <a:spcPts val="0"/>
              </a:spcAft>
              <a:buFont typeface="Symbol" pitchFamily="2" charset="2"/>
              <a:buChar char=""/>
            </a:pPr>
            <a:r>
              <a:rPr lang="en-US" sz="2400" kern="100" dirty="0">
                <a:solidFill>
                  <a:srgbClr val="3C6847"/>
                </a:solidFill>
                <a:effectLst/>
                <a:ea typeface="Calibri" panose="020F0502020204030204" pitchFamily="34" charset="0"/>
              </a:rPr>
              <a:t>What did you notice about yourself and your energy as you listened to Archetype of Change sharing? Which did you resonate with the most? The least? Why?</a:t>
            </a:r>
          </a:p>
          <a:p>
            <a:pPr marL="342900" marR="0" lvl="0" indent="-342900">
              <a:lnSpc>
                <a:spcPct val="150000"/>
              </a:lnSpc>
              <a:spcBef>
                <a:spcPts val="0"/>
              </a:spcBef>
              <a:spcAft>
                <a:spcPts val="0"/>
              </a:spcAft>
              <a:buFont typeface="Symbol" pitchFamily="2" charset="2"/>
              <a:buChar char=""/>
            </a:pPr>
            <a:r>
              <a:rPr lang="en-US" sz="2400" kern="100" dirty="0">
                <a:solidFill>
                  <a:srgbClr val="3C6847"/>
                </a:solidFill>
                <a:effectLst/>
                <a:ea typeface="Calibri" panose="020F0502020204030204" pitchFamily="34" charset="0"/>
              </a:rPr>
              <a:t>What did you hear from members in the circle of five that inspired you? </a:t>
            </a:r>
          </a:p>
          <a:p>
            <a:pPr marL="342900" marR="0" lvl="0" indent="-342900">
              <a:lnSpc>
                <a:spcPct val="150000"/>
              </a:lnSpc>
              <a:spcBef>
                <a:spcPts val="0"/>
              </a:spcBef>
              <a:spcAft>
                <a:spcPts val="0"/>
              </a:spcAft>
              <a:buFont typeface="Symbol" pitchFamily="2" charset="2"/>
              <a:buChar char=""/>
            </a:pPr>
            <a:r>
              <a:rPr lang="en-US" sz="2400" kern="100" dirty="0">
                <a:solidFill>
                  <a:srgbClr val="3C6847"/>
                </a:solidFill>
                <a:effectLst/>
                <a:ea typeface="Calibri" panose="020F0502020204030204" pitchFamily="34" charset="0"/>
              </a:rPr>
              <a:t>What surprised you?</a:t>
            </a:r>
          </a:p>
          <a:p>
            <a:pPr marL="342900" marR="0" lvl="0" indent="-342900">
              <a:lnSpc>
                <a:spcPct val="150000"/>
              </a:lnSpc>
              <a:spcBef>
                <a:spcPts val="0"/>
              </a:spcBef>
              <a:spcAft>
                <a:spcPts val="0"/>
              </a:spcAft>
              <a:buFont typeface="Symbol" pitchFamily="2" charset="2"/>
              <a:buChar char=""/>
            </a:pPr>
            <a:r>
              <a:rPr lang="en-US" sz="2400" kern="100" dirty="0">
                <a:solidFill>
                  <a:srgbClr val="3C6847"/>
                </a:solidFill>
                <a:effectLst/>
                <a:ea typeface="Calibri" panose="020F0502020204030204" pitchFamily="34" charset="0"/>
              </a:rPr>
              <a:t>Where is the resistance, and how can it be honored? Can it be transformed? If so, how?</a:t>
            </a:r>
          </a:p>
          <a:p>
            <a:pPr marL="342900" marR="0" lvl="0" indent="-342900">
              <a:lnSpc>
                <a:spcPct val="150000"/>
              </a:lnSpc>
              <a:spcBef>
                <a:spcPts val="0"/>
              </a:spcBef>
              <a:spcAft>
                <a:spcPts val="0"/>
              </a:spcAft>
              <a:buFont typeface="Symbol" pitchFamily="2" charset="2"/>
              <a:buChar char=""/>
            </a:pPr>
            <a:r>
              <a:rPr lang="en-US" sz="2400" kern="100" dirty="0">
                <a:solidFill>
                  <a:srgbClr val="3C6847"/>
                </a:solidFill>
                <a:effectLst/>
                <a:ea typeface="Calibri" panose="020F0502020204030204" pitchFamily="34" charset="0"/>
              </a:rPr>
              <a:t>How might these insights lead to action to move the change forward?</a:t>
            </a:r>
          </a:p>
          <a:p>
            <a:pPr>
              <a:lnSpc>
                <a:spcPct val="150000"/>
              </a:lnSpc>
            </a:pPr>
            <a:endParaRPr lang="en-US" sz="2400" dirty="0">
              <a:solidFill>
                <a:srgbClr val="3C6847"/>
              </a:solidFill>
            </a:endParaRPr>
          </a:p>
          <a:p>
            <a:pPr>
              <a:lnSpc>
                <a:spcPct val="150000"/>
              </a:lnSpc>
            </a:pPr>
            <a:endParaRPr lang="en-US" sz="2400" dirty="0">
              <a:solidFill>
                <a:srgbClr val="3C6847"/>
              </a:solidFill>
            </a:endParaRPr>
          </a:p>
          <a:p>
            <a:pPr>
              <a:lnSpc>
                <a:spcPct val="150000"/>
              </a:lnSpc>
            </a:pPr>
            <a:endParaRPr lang="en-US" sz="2400" dirty="0">
              <a:solidFill>
                <a:srgbClr val="3C6847"/>
              </a:solidFill>
            </a:endParaRPr>
          </a:p>
          <a:p>
            <a:pPr marL="0" indent="0">
              <a:lnSpc>
                <a:spcPct val="150000"/>
              </a:lnSpc>
              <a:buNone/>
            </a:pPr>
            <a:endParaRPr lang="en-US" sz="2400" dirty="0">
              <a:solidFill>
                <a:srgbClr val="3C6847"/>
              </a:solidFill>
            </a:endParaRPr>
          </a:p>
          <a:p>
            <a:pPr marL="0" indent="0">
              <a:lnSpc>
                <a:spcPct val="150000"/>
              </a:lnSpc>
              <a:buNone/>
            </a:pPr>
            <a:endParaRPr lang="en-US" sz="2400" dirty="0">
              <a:solidFill>
                <a:srgbClr val="3C6847"/>
              </a:solidFill>
            </a:endParaRPr>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31</a:t>
            </a:fld>
            <a:endParaRPr lang="en-US" dirty="0">
              <a:solidFill>
                <a:schemeClr val="tx1"/>
              </a:solidFill>
            </a:endParaRPr>
          </a:p>
        </p:txBody>
      </p:sp>
      <p:pic>
        <p:nvPicPr>
          <p:cNvPr id="5" name="Picture 4" descr="Empty orange chairs forming a circle">
            <a:extLst>
              <a:ext uri="{FF2B5EF4-FFF2-40B4-BE49-F238E27FC236}">
                <a16:creationId xmlns:a16="http://schemas.microsoft.com/office/drawing/2014/main" id="{A5859E2A-2C36-AB42-A467-3ECA29C9B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213" y="0"/>
            <a:ext cx="2243618" cy="1650239"/>
          </a:xfrm>
          <a:prstGeom prst="rect">
            <a:avLst/>
          </a:prstGeom>
        </p:spPr>
      </p:pic>
    </p:spTree>
    <p:extLst>
      <p:ext uri="{BB962C8B-B14F-4D97-AF65-F5344CB8AC3E}">
        <p14:creationId xmlns:p14="http://schemas.microsoft.com/office/powerpoint/2010/main" val="2994468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187575"/>
            <a:ext cx="8200040" cy="4351338"/>
          </a:xfrm>
        </p:spPr>
        <p:txBody>
          <a:bodyPr>
            <a:normAutofit fontScale="85000" lnSpcReduction="20000"/>
          </a:bodyPr>
          <a:lstStyle/>
          <a:p>
            <a:pPr algn="l" rtl="0" fontAlgn="base">
              <a:spcBef>
                <a:spcPts val="0"/>
              </a:spcBef>
              <a:spcAft>
                <a:spcPts val="0"/>
              </a:spcAft>
              <a:buFont typeface="+mj-lt"/>
              <a:buAutoNum type="arabicPeriod"/>
            </a:pPr>
            <a:r>
              <a:rPr lang="en-US" b="0" i="0" u="none" strike="noStrike" dirty="0">
                <a:solidFill>
                  <a:srgbClr val="3C6847"/>
                </a:solidFill>
                <a:effectLst/>
                <a:latin typeface="Calibri" panose="020F0502020204030204" pitchFamily="34" charset="0"/>
              </a:rPr>
              <a:t>Use the </a:t>
            </a:r>
            <a:r>
              <a:rPr lang="en-US" b="0" i="0" u="sng" strike="noStrike" dirty="0">
                <a:solidFill>
                  <a:srgbClr val="3C6847"/>
                </a:solidFill>
                <a:effectLst/>
                <a:latin typeface="Calibri" panose="020F0502020204030204" pitchFamily="34" charset="0"/>
              </a:rPr>
              <a:t>Archetypes of Change Self-Assessment </a:t>
            </a:r>
            <a:r>
              <a:rPr lang="en-US" b="0" i="0" u="none" strike="noStrike" dirty="0">
                <a:solidFill>
                  <a:srgbClr val="3C6847"/>
                </a:solidFill>
                <a:effectLst/>
                <a:latin typeface="Calibri" panose="020F0502020204030204" pitchFamily="34" charset="0"/>
              </a:rPr>
              <a:t>with organization members who are involved in planning and/or implementing desired changes. </a:t>
            </a:r>
            <a:br>
              <a:rPr lang="en-US" b="0" i="0" u="none" strike="noStrike" dirty="0">
                <a:solidFill>
                  <a:srgbClr val="3C6847"/>
                </a:solidFill>
                <a:effectLst/>
                <a:latin typeface="Calibri" panose="020F0502020204030204" pitchFamily="34" charset="0"/>
              </a:rPr>
            </a:br>
            <a:endParaRPr lang="en-US" b="0" i="0" u="none" strike="noStrike" dirty="0">
              <a:solidFill>
                <a:srgbClr val="3C6847"/>
              </a:solidFill>
              <a:effectLst/>
              <a:latin typeface="Calibri" panose="020F0502020204030204" pitchFamily="34" charset="0"/>
            </a:endParaRPr>
          </a:p>
          <a:p>
            <a:pPr algn="l" rtl="0" fontAlgn="base">
              <a:spcBef>
                <a:spcPts val="0"/>
              </a:spcBef>
              <a:spcAft>
                <a:spcPts val="0"/>
              </a:spcAft>
              <a:buFont typeface="+mj-lt"/>
              <a:buAutoNum type="arabicPeriod"/>
            </a:pPr>
            <a:r>
              <a:rPr lang="en-US" b="0" i="0" u="none" strike="noStrike" dirty="0">
                <a:solidFill>
                  <a:srgbClr val="3C6847"/>
                </a:solidFill>
                <a:effectLst/>
                <a:latin typeface="Calibri" panose="020F0502020204030204" pitchFamily="34" charset="0"/>
              </a:rPr>
              <a:t>Offer a </a:t>
            </a:r>
            <a:r>
              <a:rPr lang="en-US" b="0" i="0" u="sng" strike="noStrike" dirty="0">
                <a:solidFill>
                  <a:srgbClr val="3C6847"/>
                </a:solidFill>
                <a:effectLst/>
                <a:latin typeface="Calibri" panose="020F0502020204030204" pitchFamily="34" charset="0"/>
              </a:rPr>
              <a:t>workshop on the Archetypes of Change </a:t>
            </a:r>
            <a:r>
              <a:rPr lang="en-US" b="0" i="0" u="none" strike="noStrike" dirty="0">
                <a:solidFill>
                  <a:srgbClr val="3C6847"/>
                </a:solidFill>
                <a:effectLst/>
                <a:latin typeface="Calibri" panose="020F0502020204030204" pitchFamily="34" charset="0"/>
              </a:rPr>
              <a:t>to organization members who are involved in planning and/or implementing desired changes. (The best way to learn is to teach.)</a:t>
            </a:r>
            <a:br>
              <a:rPr lang="en-US" b="0" i="0" u="none" strike="noStrike" dirty="0">
                <a:solidFill>
                  <a:srgbClr val="3C6847"/>
                </a:solidFill>
                <a:effectLst/>
                <a:latin typeface="Calibri" panose="020F0502020204030204" pitchFamily="34" charset="0"/>
              </a:rPr>
            </a:br>
            <a:endParaRPr lang="en-US" b="0" i="0" u="none" strike="noStrike" dirty="0">
              <a:solidFill>
                <a:srgbClr val="3C6847"/>
              </a:solidFill>
              <a:effectLst/>
              <a:latin typeface="Calibri" panose="020F0502020204030204" pitchFamily="34" charset="0"/>
            </a:endParaRPr>
          </a:p>
          <a:p>
            <a:pPr algn="l" rtl="0" fontAlgn="base">
              <a:spcBef>
                <a:spcPts val="0"/>
              </a:spcBef>
              <a:spcAft>
                <a:spcPts val="0"/>
              </a:spcAft>
              <a:buFont typeface="+mj-lt"/>
              <a:buAutoNum type="arabicPeriod"/>
            </a:pPr>
            <a:r>
              <a:rPr lang="en-US" b="0" i="0" u="sng" strike="noStrike" dirty="0">
                <a:solidFill>
                  <a:srgbClr val="3C6847"/>
                </a:solidFill>
                <a:effectLst/>
                <a:latin typeface="Calibri" panose="020F0502020204030204" pitchFamily="34" charset="0"/>
              </a:rPr>
              <a:t>Share your Force Field Analysis </a:t>
            </a:r>
            <a:r>
              <a:rPr lang="en-US" b="0" i="0" u="none" strike="noStrike" dirty="0">
                <a:solidFill>
                  <a:srgbClr val="3C6847"/>
                </a:solidFill>
                <a:effectLst/>
                <a:latin typeface="Calibri" panose="020F0502020204030204" pitchFamily="34" charset="0"/>
              </a:rPr>
              <a:t>with organization members who are involved in planning and/or implementing desired changes and ask for their input. Remember that amplifying the forces for change is more effective than trying to overcome the forces resisting change.</a:t>
            </a:r>
            <a:br>
              <a:rPr lang="en-US" b="0" i="0" u="none" strike="noStrike" dirty="0">
                <a:solidFill>
                  <a:srgbClr val="3C6847"/>
                </a:solidFill>
                <a:effectLst/>
                <a:latin typeface="Calibri" panose="020F0502020204030204" pitchFamily="34" charset="0"/>
              </a:rPr>
            </a:br>
            <a:endParaRPr lang="en-US" b="0" i="0" u="none" strike="noStrike" dirty="0">
              <a:solidFill>
                <a:srgbClr val="3C6847"/>
              </a:solidFill>
              <a:effectLst/>
              <a:latin typeface="Calibri" panose="020F0502020204030204" pitchFamily="34" charset="0"/>
            </a:endParaRPr>
          </a:p>
          <a:p>
            <a:pPr algn="l" rtl="0" fontAlgn="base">
              <a:spcBef>
                <a:spcPts val="0"/>
              </a:spcBef>
              <a:spcAft>
                <a:spcPts val="0"/>
              </a:spcAft>
              <a:buFont typeface="+mj-lt"/>
              <a:buAutoNum type="arabicPeriod"/>
            </a:pPr>
            <a:r>
              <a:rPr lang="en-US" b="0" i="0" u="none" strike="noStrike" dirty="0">
                <a:solidFill>
                  <a:srgbClr val="3C6847"/>
                </a:solidFill>
                <a:effectLst/>
                <a:latin typeface="Calibri" panose="020F0502020204030204" pitchFamily="34" charset="0"/>
              </a:rPr>
              <a:t>Conduct the </a:t>
            </a:r>
            <a:r>
              <a:rPr lang="en-US" b="0" i="0" u="sng" strike="noStrike" dirty="0">
                <a:solidFill>
                  <a:srgbClr val="3C6847"/>
                </a:solidFill>
                <a:effectLst/>
                <a:latin typeface="Calibri" panose="020F0502020204030204" pitchFamily="34" charset="0"/>
              </a:rPr>
              <a:t>Wisdom Circle Exercise </a:t>
            </a:r>
            <a:r>
              <a:rPr lang="en-US" b="0" i="0" u="none" strike="noStrike" dirty="0">
                <a:solidFill>
                  <a:srgbClr val="3C6847"/>
                </a:solidFill>
                <a:effectLst/>
                <a:latin typeface="Calibri" panose="020F0502020204030204" pitchFamily="34" charset="0"/>
              </a:rPr>
              <a:t>with relevant members of your organization.</a:t>
            </a:r>
          </a:p>
          <a:p>
            <a:endParaRPr lang="en-US" dirty="0">
              <a:solidFill>
                <a:srgbClr val="3C6847"/>
              </a:solidFill>
            </a:endParaRPr>
          </a:p>
          <a:p>
            <a:endParaRPr lang="en-US" dirty="0">
              <a:solidFill>
                <a:srgbClr val="3C6847"/>
              </a:solidFill>
            </a:endParaRP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32</a:t>
            </a:fld>
            <a:endParaRPr lang="en-US" dirty="0">
              <a:solidFill>
                <a:schemeClr val="tx1"/>
              </a:solidFill>
            </a:endParaRPr>
          </a:p>
        </p:txBody>
      </p:sp>
      <p:pic>
        <p:nvPicPr>
          <p:cNvPr id="14" name="Picture 13" descr="Shape&#10;&#10;Description automatically generated with low confidence">
            <a:extLst>
              <a:ext uri="{FF2B5EF4-FFF2-40B4-BE49-F238E27FC236}">
                <a16:creationId xmlns:a16="http://schemas.microsoft.com/office/drawing/2014/main" id="{CDDC7761-0DAF-378B-7982-68AACD224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981" y="216814"/>
            <a:ext cx="1819689" cy="1556704"/>
          </a:xfrm>
          <a:prstGeom prst="rect">
            <a:avLst/>
          </a:prstGeom>
        </p:spPr>
      </p:pic>
    </p:spTree>
    <p:extLst>
      <p:ext uri="{BB962C8B-B14F-4D97-AF65-F5344CB8AC3E}">
        <p14:creationId xmlns:p14="http://schemas.microsoft.com/office/powerpoint/2010/main" val="4078623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600" y="392825"/>
            <a:ext cx="7023039" cy="1325563"/>
          </a:xfrm>
        </p:spPr>
        <p:txBody>
          <a:bodyPr>
            <a:normAutofit/>
          </a:bodyPr>
          <a:lstStyle/>
          <a:p>
            <a:r>
              <a:rPr lang="en-US" sz="4000" b="1" dirty="0">
                <a:solidFill>
                  <a:srgbClr val="3C6847"/>
                </a:solidFill>
              </a:rPr>
              <a:t>Global Consciousness Institute</a:t>
            </a:r>
            <a:br>
              <a:rPr lang="en-US" sz="4000" b="1" dirty="0">
                <a:solidFill>
                  <a:srgbClr val="3C6847"/>
                </a:solidFill>
              </a:rPr>
            </a:br>
            <a:r>
              <a:rPr lang="en-US" sz="4000" b="1" dirty="0">
                <a:solidFill>
                  <a:srgbClr val="3C6847"/>
                </a:solidFill>
              </a:rPr>
              <a:t>      Partnering with Octave</a:t>
            </a:r>
          </a:p>
        </p:txBody>
      </p:sp>
      <p:sp>
        <p:nvSpPr>
          <p:cNvPr id="3" name="Content Placeholder 2"/>
          <p:cNvSpPr>
            <a:spLocks noGrp="1"/>
          </p:cNvSpPr>
          <p:nvPr>
            <p:ph idx="1"/>
          </p:nvPr>
        </p:nvSpPr>
        <p:spPr>
          <a:xfrm>
            <a:off x="628650" y="1578053"/>
            <a:ext cx="8200040" cy="5014120"/>
          </a:xfrm>
        </p:spPr>
        <p:txBody>
          <a:bodyPr>
            <a:normAutofit/>
          </a:bodyPr>
          <a:lstStyle/>
          <a:p>
            <a:pPr marL="0" indent="0">
              <a:buNone/>
            </a:pPr>
            <a:endParaRPr lang="en-US" sz="2800" dirty="0">
              <a:solidFill>
                <a:srgbClr val="3C6847"/>
              </a:solidFill>
            </a:endParaRPr>
          </a:p>
          <a:p>
            <a:pPr marL="0" indent="0">
              <a:buNone/>
            </a:pPr>
            <a:r>
              <a:rPr lang="en-US" sz="2800" dirty="0">
                <a:solidFill>
                  <a:srgbClr val="3C6847"/>
                </a:solidFill>
              </a:rPr>
              <a:t>The mission of GCI is to bring to life the integration of modern science and living wisdom for a collective and systemic way of being, in service of the circle of life. Our mission is to reclaim this wisdom and bring it into higher education, to the workplace, and to communities. </a:t>
            </a:r>
            <a:endParaRPr lang="en-US" sz="4000" dirty="0">
              <a:solidFill>
                <a:srgbClr val="3C6847"/>
              </a:solidFill>
            </a:endParaRPr>
          </a:p>
          <a:p>
            <a:r>
              <a:rPr lang="en-US" dirty="0">
                <a:solidFill>
                  <a:srgbClr val="3C6847"/>
                </a:solidFill>
              </a:rPr>
              <a:t>Applied research, Quantum leadership, mapping the terrain, movement building</a:t>
            </a:r>
          </a:p>
          <a:p>
            <a:r>
              <a:rPr lang="en-US" dirty="0">
                <a:solidFill>
                  <a:srgbClr val="3C6847"/>
                </a:solidFill>
              </a:rPr>
              <a:t>GCI newsletter</a:t>
            </a:r>
          </a:p>
          <a:p>
            <a:r>
              <a:rPr lang="en-US" dirty="0">
                <a:solidFill>
                  <a:srgbClr val="3C6847"/>
                </a:solidFill>
                <a:hlinkClick r:id="rId3"/>
              </a:rPr>
              <a:t>www.gci.earth</a:t>
            </a:r>
            <a:r>
              <a:rPr lang="en-US" dirty="0">
                <a:solidFill>
                  <a:srgbClr val="3C6847"/>
                </a:solidFill>
              </a:rPr>
              <a:t> </a:t>
            </a:r>
          </a:p>
          <a:p>
            <a:endParaRPr lang="en-US" dirty="0">
              <a:solidFill>
                <a:srgbClr val="3C6847"/>
              </a:solidFill>
            </a:endParaRPr>
          </a:p>
          <a:p>
            <a:endParaRPr lang="en-US" dirty="0">
              <a:solidFill>
                <a:srgbClr val="3C6847"/>
              </a:solidFill>
            </a:endParaRP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33</a:t>
            </a:fld>
            <a:endParaRPr lang="en-US" dirty="0">
              <a:solidFill>
                <a:schemeClr val="tx1"/>
              </a:solidFill>
            </a:endParaRPr>
          </a:p>
        </p:txBody>
      </p:sp>
      <p:pic>
        <p:nvPicPr>
          <p:cNvPr id="5" name="Picture 4" descr="A picture containing shape&#10;&#10;Description automatically generated">
            <a:extLst>
              <a:ext uri="{FF2B5EF4-FFF2-40B4-BE49-F238E27FC236}">
                <a16:creationId xmlns:a16="http://schemas.microsoft.com/office/drawing/2014/main" id="{E7774657-223C-C3F9-F41C-A46DDC2019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pic>
        <p:nvPicPr>
          <p:cNvPr id="7" name="Picture 2" descr="Octave Institute Singapore | LinkedIn">
            <a:extLst>
              <a:ext uri="{FF2B5EF4-FFF2-40B4-BE49-F238E27FC236}">
                <a16:creationId xmlns:a16="http://schemas.microsoft.com/office/drawing/2014/main" id="{CBFBD832-5BA9-53AC-81C0-B16E60E58211}"/>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037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545" y="265827"/>
            <a:ext cx="7886700" cy="1325563"/>
          </a:xfrm>
        </p:spPr>
        <p:txBody>
          <a:bodyPr/>
          <a:lstStyle/>
          <a:p>
            <a:r>
              <a:rPr lang="en-US" b="1" dirty="0">
                <a:solidFill>
                  <a:srgbClr val="3C6847"/>
                </a:solidFill>
              </a:rPr>
              <a:t>Edgewalkers International</a:t>
            </a:r>
          </a:p>
        </p:txBody>
      </p:sp>
      <p:sp>
        <p:nvSpPr>
          <p:cNvPr id="3" name="Content Placeholder 2"/>
          <p:cNvSpPr>
            <a:spLocks noGrp="1"/>
          </p:cNvSpPr>
          <p:nvPr>
            <p:ph idx="1"/>
          </p:nvPr>
        </p:nvSpPr>
        <p:spPr>
          <a:xfrm>
            <a:off x="628650" y="1578053"/>
            <a:ext cx="8200040" cy="4351338"/>
          </a:xfrm>
        </p:spPr>
        <p:txBody>
          <a:bodyPr>
            <a:normAutofit lnSpcReduction="10000"/>
          </a:bodyPr>
          <a:lstStyle/>
          <a:p>
            <a:pPr marL="0" indent="0">
              <a:buNone/>
            </a:pPr>
            <a:r>
              <a:rPr lang="en-US" dirty="0">
                <a:solidFill>
                  <a:srgbClr val="3C6847"/>
                </a:solidFill>
              </a:rPr>
              <a:t>A global community of people who walk between worlds and build bridges for the common good.</a:t>
            </a:r>
          </a:p>
          <a:p>
            <a:endParaRPr lang="en-US" dirty="0">
              <a:solidFill>
                <a:srgbClr val="3C6847"/>
              </a:solidFill>
            </a:endParaRPr>
          </a:p>
          <a:p>
            <a:r>
              <a:rPr lang="en-US" dirty="0">
                <a:solidFill>
                  <a:srgbClr val="3C6847"/>
                </a:solidFill>
              </a:rPr>
              <a:t>Edgewalker Newsletter</a:t>
            </a:r>
          </a:p>
          <a:p>
            <a:r>
              <a:rPr lang="en-US" dirty="0">
                <a:solidFill>
                  <a:srgbClr val="3C6847"/>
                </a:solidFill>
              </a:rPr>
              <a:t>Edgewalker Cafes</a:t>
            </a:r>
          </a:p>
          <a:p>
            <a:r>
              <a:rPr lang="en-US" dirty="0">
                <a:solidFill>
                  <a:srgbClr val="3C6847"/>
                </a:solidFill>
              </a:rPr>
              <a:t>Edgewalker Profile</a:t>
            </a:r>
          </a:p>
          <a:p>
            <a:r>
              <a:rPr lang="en-US" dirty="0">
                <a:solidFill>
                  <a:srgbClr val="3C6847"/>
                </a:solidFill>
              </a:rPr>
              <a:t>Archetypes of Change - Organizational</a:t>
            </a:r>
          </a:p>
          <a:p>
            <a:endParaRPr lang="en-US" dirty="0">
              <a:solidFill>
                <a:srgbClr val="3C6847"/>
              </a:solidFill>
            </a:endParaRPr>
          </a:p>
          <a:p>
            <a:pPr marL="0" indent="0">
              <a:buNone/>
            </a:pPr>
            <a:r>
              <a:rPr lang="en-US" dirty="0">
                <a:solidFill>
                  <a:srgbClr val="3C6847"/>
                </a:solidFill>
                <a:hlinkClick r:id="rId3"/>
              </a:rPr>
              <a:t>judi@Edgewalkers.org</a:t>
            </a:r>
            <a:r>
              <a:rPr lang="en-US" dirty="0">
                <a:solidFill>
                  <a:srgbClr val="3C6847"/>
                </a:solidFill>
              </a:rPr>
              <a:t> </a:t>
            </a: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34</a:t>
            </a:fld>
            <a:endParaRPr lang="en-US" dirty="0">
              <a:solidFill>
                <a:schemeClr val="tx1"/>
              </a:solidFill>
            </a:endParaRPr>
          </a:p>
        </p:txBody>
      </p:sp>
      <p:pic>
        <p:nvPicPr>
          <p:cNvPr id="4" name="Picture 2" descr="Octave Institute Singapore | LinkedIn">
            <a:extLst>
              <a:ext uri="{FF2B5EF4-FFF2-40B4-BE49-F238E27FC236}">
                <a16:creationId xmlns:a16="http://schemas.microsoft.com/office/drawing/2014/main" id="{AFA66D13-4020-4C6A-F898-73686A8081CB}"/>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E7774657-223C-C3F9-F41C-A46DDC2019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1228045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85186"/>
            <a:ext cx="7886700" cy="5536290"/>
          </a:xfrm>
        </p:spPr>
        <p:txBody>
          <a:bodyPr>
            <a:normAutofit/>
          </a:bodyPr>
          <a:lstStyle/>
          <a:p>
            <a:pPr marL="0" indent="0" algn="ctr">
              <a:buNone/>
            </a:pPr>
            <a:r>
              <a:rPr lang="en-US" dirty="0">
                <a:solidFill>
                  <a:srgbClr val="3C6847"/>
                </a:solidFill>
              </a:rPr>
              <a:t>When you are inspired by some great purpose, </a:t>
            </a:r>
            <a:br>
              <a:rPr lang="en-US" dirty="0">
                <a:solidFill>
                  <a:srgbClr val="3C6847"/>
                </a:solidFill>
              </a:rPr>
            </a:br>
            <a:r>
              <a:rPr lang="en-US" dirty="0">
                <a:solidFill>
                  <a:srgbClr val="3C6847"/>
                </a:solidFill>
              </a:rPr>
              <a:t>some extraordinary project, </a:t>
            </a:r>
            <a:br>
              <a:rPr lang="en-US" dirty="0">
                <a:solidFill>
                  <a:srgbClr val="3C6847"/>
                </a:solidFill>
              </a:rPr>
            </a:br>
            <a:r>
              <a:rPr lang="en-US" dirty="0">
                <a:solidFill>
                  <a:srgbClr val="3C6847"/>
                </a:solidFill>
              </a:rPr>
              <a:t>all your thoughts break their bonds; </a:t>
            </a:r>
            <a:br>
              <a:rPr lang="en-US" dirty="0">
                <a:solidFill>
                  <a:srgbClr val="3C6847"/>
                </a:solidFill>
              </a:rPr>
            </a:br>
            <a:r>
              <a:rPr lang="en-US" dirty="0">
                <a:solidFill>
                  <a:srgbClr val="3C6847"/>
                </a:solidFill>
              </a:rPr>
              <a:t>you mind transcends limitations, </a:t>
            </a:r>
            <a:br>
              <a:rPr lang="en-US" dirty="0">
                <a:solidFill>
                  <a:srgbClr val="3C6847"/>
                </a:solidFill>
              </a:rPr>
            </a:br>
            <a:r>
              <a:rPr lang="en-US" dirty="0">
                <a:solidFill>
                  <a:srgbClr val="3C6847"/>
                </a:solidFill>
              </a:rPr>
              <a:t>your consciousness expands in every direction, </a:t>
            </a:r>
            <a:br>
              <a:rPr lang="en-US" dirty="0">
                <a:solidFill>
                  <a:srgbClr val="3C6847"/>
                </a:solidFill>
              </a:rPr>
            </a:br>
            <a:r>
              <a:rPr lang="en-US" dirty="0">
                <a:solidFill>
                  <a:srgbClr val="3C6847"/>
                </a:solidFill>
              </a:rPr>
              <a:t>and you find yourself in a new, </a:t>
            </a:r>
            <a:br>
              <a:rPr lang="en-US" dirty="0">
                <a:solidFill>
                  <a:srgbClr val="3C6847"/>
                </a:solidFill>
              </a:rPr>
            </a:br>
            <a:r>
              <a:rPr lang="en-US" dirty="0">
                <a:solidFill>
                  <a:srgbClr val="3C6847"/>
                </a:solidFill>
              </a:rPr>
              <a:t>great and wonderful world. </a:t>
            </a:r>
          </a:p>
          <a:p>
            <a:pPr marL="0" indent="0" algn="ctr">
              <a:buNone/>
            </a:pPr>
            <a:r>
              <a:rPr lang="en-US" dirty="0">
                <a:solidFill>
                  <a:srgbClr val="3C6847"/>
                </a:solidFill>
              </a:rPr>
              <a:t>Dormant forces, faculties and talents become alive, and you discover yourself to be a greater person by far than you ever dreamed yourself to be.</a:t>
            </a:r>
            <a:br>
              <a:rPr lang="en-US" dirty="0">
                <a:solidFill>
                  <a:srgbClr val="3C6847"/>
                </a:solidFill>
              </a:rPr>
            </a:br>
            <a:endParaRPr lang="en-US" dirty="0">
              <a:solidFill>
                <a:srgbClr val="3C6847"/>
              </a:solidFill>
            </a:endParaRPr>
          </a:p>
          <a:p>
            <a:pPr marL="0" indent="0" algn="ctr">
              <a:buNone/>
            </a:pPr>
            <a:r>
              <a:rPr lang="en-US" dirty="0">
                <a:solidFill>
                  <a:srgbClr val="3C6847"/>
                </a:solidFill>
              </a:rPr>
              <a:t>Patanjali (150 BCE)</a:t>
            </a:r>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35</a:t>
            </a:fld>
            <a:endParaRPr lang="en-US" dirty="0">
              <a:solidFill>
                <a:schemeClr val="tx1"/>
              </a:solidFill>
            </a:endParaRPr>
          </a:p>
        </p:txBody>
      </p:sp>
      <p:pic>
        <p:nvPicPr>
          <p:cNvPr id="2" name="Picture 2" descr="Octave Institute Singapore | LinkedIn">
            <a:extLst>
              <a:ext uri="{FF2B5EF4-FFF2-40B4-BE49-F238E27FC236}">
                <a16:creationId xmlns:a16="http://schemas.microsoft.com/office/drawing/2014/main" id="{41245214-9232-30B1-05F6-0A9B90C6C91D}"/>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shape&#10;&#10;Description automatically generated">
            <a:extLst>
              <a:ext uri="{FF2B5EF4-FFF2-40B4-BE49-F238E27FC236}">
                <a16:creationId xmlns:a16="http://schemas.microsoft.com/office/drawing/2014/main" id="{17DDFB07-687F-18D5-0395-F01C8D71CE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3576416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36</a:t>
            </a:fld>
            <a:endParaRPr lang="en-US" dirty="0">
              <a:solidFill>
                <a:schemeClr val="tx1"/>
              </a:solidFill>
            </a:endParaRPr>
          </a:p>
        </p:txBody>
      </p:sp>
      <p:pic>
        <p:nvPicPr>
          <p:cNvPr id="2" name="Content Placeholder 4" descr="Qr code&#10;&#10;Description automatically generated">
            <a:extLst>
              <a:ext uri="{FF2B5EF4-FFF2-40B4-BE49-F238E27FC236}">
                <a16:creationId xmlns:a16="http://schemas.microsoft.com/office/drawing/2014/main" id="{4CC773C6-BBEE-08F9-65E9-289E463B59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4194" y="820738"/>
            <a:ext cx="5535612" cy="5535612"/>
          </a:xfrm>
        </p:spPr>
      </p:pic>
    </p:spTree>
    <p:extLst>
      <p:ext uri="{BB962C8B-B14F-4D97-AF65-F5344CB8AC3E}">
        <p14:creationId xmlns:p14="http://schemas.microsoft.com/office/powerpoint/2010/main" val="2142225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64700CC4-EA13-3F40-83CE-BD2CDEBA8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68" y="3024435"/>
            <a:ext cx="1864164" cy="294430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750" y="1122363"/>
            <a:ext cx="2198688" cy="1203325"/>
          </a:xfrm>
          <a:prstGeom prst="rect">
            <a:avLst/>
          </a:prstGeom>
        </p:spPr>
      </p:pic>
      <p:pic>
        <p:nvPicPr>
          <p:cNvPr id="9" name="Content Placeholder 8" descr="A picture containing text, screenshot, graphic design, graphics&#10;&#10;Description automatically generated">
            <a:extLst>
              <a:ext uri="{FF2B5EF4-FFF2-40B4-BE49-F238E27FC236}">
                <a16:creationId xmlns:a16="http://schemas.microsoft.com/office/drawing/2014/main" id="{07FACB38-9FC9-05C4-5F15-87080D53687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80780" y="3085601"/>
            <a:ext cx="1909191" cy="2893424"/>
          </a:xfrm>
        </p:spPr>
      </p:pic>
      <p:pic>
        <p:nvPicPr>
          <p:cNvPr id="8" name="Picture 7">
            <a:extLst>
              <a:ext uri="{FF2B5EF4-FFF2-40B4-BE49-F238E27FC236}">
                <a16:creationId xmlns:a16="http://schemas.microsoft.com/office/drawing/2014/main" id="{2D2A30D6-4B88-8C1B-A4B1-E147A3A61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502959"/>
            <a:ext cx="1855788" cy="2919692"/>
          </a:xfrm>
          <a:prstGeom prst="rect">
            <a:avLst/>
          </a:prstGeom>
        </p:spPr>
      </p:pic>
      <p:pic>
        <p:nvPicPr>
          <p:cNvPr id="5" name="Picture 4" descr="Graphical user interface&#10;&#10;Description automatically generated with low confidence">
            <a:extLst>
              <a:ext uri="{FF2B5EF4-FFF2-40B4-BE49-F238E27FC236}">
                <a16:creationId xmlns:a16="http://schemas.microsoft.com/office/drawing/2014/main" id="{A5C891F1-4A1D-DD44-BEC8-1C6C42E2B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9348" y="3113774"/>
            <a:ext cx="1855788" cy="2837078"/>
          </a:xfrm>
          <a:prstGeom prst="rect">
            <a:avLst/>
          </a:prstGeom>
        </p:spPr>
      </p:pic>
      <p:pic>
        <p:nvPicPr>
          <p:cNvPr id="14" name="Picture 13">
            <a:extLst>
              <a:ext uri="{FF2B5EF4-FFF2-40B4-BE49-F238E27FC236}">
                <a16:creationId xmlns:a16="http://schemas.microsoft.com/office/drawing/2014/main" id="{B028849E-6026-D41E-FE30-94D3915ED2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5250" y="480060"/>
            <a:ext cx="1855788" cy="2882358"/>
          </a:xfrm>
          <a:prstGeom prst="rect">
            <a:avLst/>
          </a:prstGeom>
        </p:spPr>
      </p:pic>
      <p:pic>
        <p:nvPicPr>
          <p:cNvPr id="11" name="Picture 2" descr="Octave Institute Singapore | LinkedIn">
            <a:extLst>
              <a:ext uri="{FF2B5EF4-FFF2-40B4-BE49-F238E27FC236}">
                <a16:creationId xmlns:a16="http://schemas.microsoft.com/office/drawing/2014/main" id="{88409211-0116-E07A-56BD-64E6B0F99216}"/>
              </a:ext>
            </a:extLst>
          </p:cNvPr>
          <p:cNvPicPr>
            <a:picLocks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871538" y="1122363"/>
            <a:ext cx="1758950" cy="1758950"/>
          </a:xfrm>
          <a:prstGeom prst="rect">
            <a:avLst/>
          </a:prstGeom>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447C0CE5-A848-4AF8-ABFA-C83D0697CB0F}" type="slidenum">
              <a:rPr lang="en-US">
                <a:solidFill>
                  <a:srgbClr val="FFFFFF"/>
                </a:solidFill>
              </a:rPr>
              <a:pPr>
                <a:spcAft>
                  <a:spcPts val="600"/>
                </a:spcAft>
              </a:pPr>
              <a:t>4</a:t>
            </a:fld>
            <a:endParaRPr lang="en-US">
              <a:solidFill>
                <a:srgbClr val="FFFFFF"/>
              </a:solidFill>
            </a:endParaRPr>
          </a:p>
        </p:txBody>
      </p:sp>
      <p:pic>
        <p:nvPicPr>
          <p:cNvPr id="16" name="Picture 15" descr="A cover of a book&#10;&#10;Description automatically generated with low confidence">
            <a:extLst>
              <a:ext uri="{FF2B5EF4-FFF2-40B4-BE49-F238E27FC236}">
                <a16:creationId xmlns:a16="http://schemas.microsoft.com/office/drawing/2014/main" id="{C0F75013-45BE-6345-8BCC-6FC9AA59CE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1483" y="3017838"/>
            <a:ext cx="1845429" cy="2994977"/>
          </a:xfrm>
          <a:prstGeom prst="rect">
            <a:avLst/>
          </a:prstGeom>
        </p:spPr>
      </p:pic>
    </p:spTree>
    <p:extLst>
      <p:ext uri="{BB962C8B-B14F-4D97-AF65-F5344CB8AC3E}">
        <p14:creationId xmlns:p14="http://schemas.microsoft.com/office/powerpoint/2010/main" val="308111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54574"/>
            <a:ext cx="4530599" cy="2545308"/>
          </a:xfrm>
          <a:prstGeom prst="rect">
            <a:avLst/>
          </a:prstGeom>
        </p:spPr>
      </p:pic>
      <p:sp>
        <p:nvSpPr>
          <p:cNvPr id="2" name="Title 1"/>
          <p:cNvSpPr>
            <a:spLocks noGrp="1"/>
          </p:cNvSpPr>
          <p:nvPr>
            <p:ph type="title"/>
          </p:nvPr>
        </p:nvSpPr>
        <p:spPr>
          <a:xfrm>
            <a:off x="1409700" y="358974"/>
            <a:ext cx="7886700" cy="1325563"/>
          </a:xfrm>
        </p:spPr>
        <p:txBody>
          <a:bodyPr/>
          <a:lstStyle/>
          <a:p>
            <a:r>
              <a:rPr lang="en-US" b="1" dirty="0">
                <a:solidFill>
                  <a:srgbClr val="3C6847"/>
                </a:solidFill>
              </a:rPr>
              <a:t>Change vs. Transformation</a:t>
            </a:r>
          </a:p>
        </p:txBody>
      </p:sp>
      <p:sp>
        <p:nvSpPr>
          <p:cNvPr id="3" name="Content Placeholder 2"/>
          <p:cNvSpPr>
            <a:spLocks noGrp="1"/>
          </p:cNvSpPr>
          <p:nvPr>
            <p:ph idx="1"/>
          </p:nvPr>
        </p:nvSpPr>
        <p:spPr>
          <a:xfrm>
            <a:off x="628650" y="1825625"/>
            <a:ext cx="3684933" cy="4351338"/>
          </a:xfrm>
        </p:spPr>
        <p:txBody>
          <a:bodyPr/>
          <a:lstStyle/>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5</a:t>
            </a:fld>
            <a:endParaRPr lang="en-US" dirty="0">
              <a:solidFill>
                <a:schemeClr val="tx1"/>
              </a:solidFill>
            </a:endParaRPr>
          </a:p>
        </p:txBody>
      </p:sp>
      <p:pic>
        <p:nvPicPr>
          <p:cNvPr id="4" name="Picture 2" descr="Octave Institute Singapore | LinkedIn">
            <a:extLst>
              <a:ext uri="{FF2B5EF4-FFF2-40B4-BE49-F238E27FC236}">
                <a16:creationId xmlns:a16="http://schemas.microsoft.com/office/drawing/2014/main" id="{FAEFE02C-24E0-8C3A-070B-633FAAAAF179}"/>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5FC885E0-07C2-8807-BBF5-63F5380FF3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pic>
        <p:nvPicPr>
          <p:cNvPr id="8" name="Content Placeholder 8" descr="A picture containing clock&#10;&#10;Description automatically generated">
            <a:extLst>
              <a:ext uri="{FF2B5EF4-FFF2-40B4-BE49-F238E27FC236}">
                <a16:creationId xmlns:a16="http://schemas.microsoft.com/office/drawing/2014/main" id="{0FE76396-D5F5-5B1C-2DC4-95F6A03921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361" y="1690689"/>
            <a:ext cx="5374882" cy="2821812"/>
          </a:xfrm>
          <a:prstGeom prst="rect">
            <a:avLst/>
          </a:prstGeom>
        </p:spPr>
      </p:pic>
      <p:pic>
        <p:nvPicPr>
          <p:cNvPr id="10" name="Picture 9">
            <a:extLst>
              <a:ext uri="{FF2B5EF4-FFF2-40B4-BE49-F238E27FC236}">
                <a16:creationId xmlns:a16="http://schemas.microsoft.com/office/drawing/2014/main" id="{8C7506FE-D8C6-773F-CDC8-851E011378D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381156" y="2107096"/>
            <a:ext cx="3330281" cy="2220187"/>
          </a:xfrm>
          <a:prstGeom prst="rect">
            <a:avLst/>
          </a:prstGeom>
        </p:spPr>
      </p:pic>
    </p:spTree>
    <p:extLst>
      <p:ext uri="{BB962C8B-B14F-4D97-AF65-F5344CB8AC3E}">
        <p14:creationId xmlns:p14="http://schemas.microsoft.com/office/powerpoint/2010/main" val="176738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54574"/>
            <a:ext cx="4530599" cy="2545308"/>
          </a:xfrm>
          <a:prstGeom prst="rect">
            <a:avLst/>
          </a:prstGeom>
        </p:spPr>
      </p:pic>
      <p:sp>
        <p:nvSpPr>
          <p:cNvPr id="2" name="Title 1"/>
          <p:cNvSpPr>
            <a:spLocks noGrp="1"/>
          </p:cNvSpPr>
          <p:nvPr>
            <p:ph type="title"/>
          </p:nvPr>
        </p:nvSpPr>
        <p:spPr>
          <a:xfrm>
            <a:off x="1409700" y="358974"/>
            <a:ext cx="7886700" cy="1325563"/>
          </a:xfrm>
        </p:spPr>
        <p:txBody>
          <a:bodyPr/>
          <a:lstStyle/>
          <a:p>
            <a:r>
              <a:rPr lang="en-US" b="1" dirty="0">
                <a:solidFill>
                  <a:srgbClr val="3C6847"/>
                </a:solidFill>
              </a:rPr>
              <a:t>First Step in Transformation</a:t>
            </a:r>
          </a:p>
        </p:txBody>
      </p:sp>
      <p:sp>
        <p:nvSpPr>
          <p:cNvPr id="3" name="Content Placeholder 2"/>
          <p:cNvSpPr>
            <a:spLocks noGrp="1"/>
          </p:cNvSpPr>
          <p:nvPr>
            <p:ph idx="1"/>
          </p:nvPr>
        </p:nvSpPr>
        <p:spPr>
          <a:xfrm>
            <a:off x="628650" y="1825625"/>
            <a:ext cx="3684933" cy="4351338"/>
          </a:xfrm>
        </p:spPr>
        <p:txBody>
          <a:bodyPr/>
          <a:lstStyle/>
          <a:p>
            <a:r>
              <a:rPr lang="en-US" dirty="0">
                <a:solidFill>
                  <a:srgbClr val="3C6847"/>
                </a:solidFill>
              </a:rPr>
              <a:t>BELIEF</a:t>
            </a:r>
          </a:p>
          <a:p>
            <a:pPr lvl="1"/>
            <a:r>
              <a:rPr lang="en-US" dirty="0">
                <a:solidFill>
                  <a:srgbClr val="3C6847"/>
                </a:solidFill>
              </a:rPr>
              <a:t>4-minute mile</a:t>
            </a:r>
          </a:p>
          <a:p>
            <a:pPr lvl="1"/>
            <a:r>
              <a:rPr lang="en-US" dirty="0">
                <a:solidFill>
                  <a:srgbClr val="3C6847"/>
                </a:solidFill>
              </a:rPr>
              <a:t>Placebo effect</a:t>
            </a: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6</a:t>
            </a:fld>
            <a:endParaRPr lang="en-US" dirty="0">
              <a:solidFill>
                <a:schemeClr val="tx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t="11595" b="11595"/>
          <a:stretch/>
        </p:blipFill>
        <p:spPr>
          <a:xfrm>
            <a:off x="4406899" y="1825626"/>
            <a:ext cx="4201341" cy="4067660"/>
          </a:xfrm>
          <a:prstGeom prst="rect">
            <a:avLst/>
          </a:prstGeom>
        </p:spPr>
      </p:pic>
      <p:pic>
        <p:nvPicPr>
          <p:cNvPr id="4" name="Picture 2" descr="Octave Institute Singapore | LinkedIn">
            <a:extLst>
              <a:ext uri="{FF2B5EF4-FFF2-40B4-BE49-F238E27FC236}">
                <a16:creationId xmlns:a16="http://schemas.microsoft.com/office/drawing/2014/main" id="{FAEFE02C-24E0-8C3A-070B-633FAAAAF179}"/>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5FC885E0-07C2-8807-BBF5-63F5380FF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3781633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a:xfrm>
            <a:off x="1638300" y="339448"/>
            <a:ext cx="7886700" cy="1325563"/>
          </a:xfrm>
        </p:spPr>
        <p:txBody>
          <a:bodyPr/>
          <a:lstStyle/>
          <a:p>
            <a:r>
              <a:rPr lang="en-US" b="1" dirty="0">
                <a:solidFill>
                  <a:srgbClr val="3C6847"/>
                </a:solidFill>
              </a:rPr>
              <a:t>Henry Ford – Belief</a:t>
            </a:r>
          </a:p>
        </p:txBody>
      </p:sp>
      <p:sp>
        <p:nvSpPr>
          <p:cNvPr id="3" name="Content Placeholder 2"/>
          <p:cNvSpPr>
            <a:spLocks noGrp="1"/>
          </p:cNvSpPr>
          <p:nvPr>
            <p:ph idx="1"/>
          </p:nvPr>
        </p:nvSpPr>
        <p:spPr>
          <a:xfrm>
            <a:off x="628650" y="1825625"/>
            <a:ext cx="3684933" cy="4351338"/>
          </a:xfrm>
        </p:spPr>
        <p:txBody>
          <a:bodyPr/>
          <a:lstStyle/>
          <a:p>
            <a:pPr marL="0" indent="0">
              <a:buNone/>
            </a:pPr>
            <a:endParaRPr lang="en-US" dirty="0"/>
          </a:p>
          <a:p>
            <a:pPr marL="0" indent="0">
              <a:buNone/>
            </a:pPr>
            <a:endParaRPr lang="en-US" dirty="0"/>
          </a:p>
          <a:p>
            <a:pPr marL="0" indent="0">
              <a:buNone/>
            </a:pPr>
            <a:r>
              <a:rPr lang="en-US" dirty="0">
                <a:solidFill>
                  <a:srgbClr val="3C6847"/>
                </a:solidFill>
              </a:rPr>
              <a:t>“Whether you think you can or whether you think you can’t, you’re right.” </a:t>
            </a:r>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7</a:t>
            </a:fld>
            <a:endParaRPr lang="en-US" dirty="0">
              <a:solidFill>
                <a:schemeClr val="tx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t="8605" b="8605"/>
          <a:stretch/>
        </p:blipFill>
        <p:spPr>
          <a:xfrm>
            <a:off x="4602144" y="1967464"/>
            <a:ext cx="4201341" cy="4067660"/>
          </a:xfrm>
          <a:prstGeom prst="rect">
            <a:avLst/>
          </a:prstGeom>
        </p:spPr>
      </p:pic>
      <p:pic>
        <p:nvPicPr>
          <p:cNvPr id="4" name="Picture 2" descr="Octave Institute Singapore | LinkedIn">
            <a:extLst>
              <a:ext uri="{FF2B5EF4-FFF2-40B4-BE49-F238E27FC236}">
                <a16:creationId xmlns:a16="http://schemas.microsoft.com/office/drawing/2014/main" id="{0FCFF812-F992-545A-77B3-4CF709C16528}"/>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1601D265-9F06-CAC7-443F-D52D6D6F3C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4112833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4181" y="239028"/>
            <a:ext cx="7886700" cy="1325563"/>
          </a:xfrm>
        </p:spPr>
        <p:txBody>
          <a:bodyPr/>
          <a:lstStyle/>
          <a:p>
            <a:r>
              <a:rPr lang="en-US" b="1" dirty="0">
                <a:solidFill>
                  <a:srgbClr val="3C6847"/>
                </a:solidFill>
              </a:rPr>
              <a:t>Living Systems -  </a:t>
            </a:r>
            <a:br>
              <a:rPr lang="en-US" b="1" dirty="0">
                <a:solidFill>
                  <a:srgbClr val="3C6847"/>
                </a:solidFill>
              </a:rPr>
            </a:br>
            <a:r>
              <a:rPr lang="en-US" b="1" dirty="0">
                <a:solidFill>
                  <a:srgbClr val="3C6847"/>
                </a:solidFill>
              </a:rPr>
              <a:t>Meg Wheatley</a:t>
            </a:r>
          </a:p>
        </p:txBody>
      </p:sp>
      <p:sp>
        <p:nvSpPr>
          <p:cNvPr id="3" name="Content Placeholder 2"/>
          <p:cNvSpPr>
            <a:spLocks noGrp="1"/>
          </p:cNvSpPr>
          <p:nvPr>
            <p:ph idx="1"/>
          </p:nvPr>
        </p:nvSpPr>
        <p:spPr>
          <a:xfrm>
            <a:off x="628650" y="1566892"/>
            <a:ext cx="8200040" cy="4351338"/>
          </a:xfrm>
        </p:spPr>
        <p:txBody>
          <a:bodyPr>
            <a:normAutofit/>
          </a:bodyPr>
          <a:lstStyle/>
          <a:p>
            <a:r>
              <a:rPr lang="en-US" dirty="0">
                <a:solidFill>
                  <a:srgbClr val="3C6847"/>
                </a:solidFill>
              </a:rPr>
              <a:t>In nature, change never happens top-down</a:t>
            </a:r>
          </a:p>
          <a:p>
            <a:r>
              <a:rPr lang="en-US" dirty="0">
                <a:solidFill>
                  <a:srgbClr val="3C6847"/>
                </a:solidFill>
              </a:rPr>
              <a:t>Emergence – “Change begins as local actions spring up simultaneously in many different areas.”</a:t>
            </a:r>
          </a:p>
          <a:p>
            <a:r>
              <a:rPr lang="en-US" dirty="0">
                <a:solidFill>
                  <a:srgbClr val="3C6847"/>
                </a:solidFill>
              </a:rPr>
              <a:t>Organizations are living systems</a:t>
            </a:r>
          </a:p>
          <a:p>
            <a:r>
              <a:rPr lang="en-US" dirty="0">
                <a:solidFill>
                  <a:srgbClr val="3C6847"/>
                </a:solidFill>
              </a:rPr>
              <a:t>Interconnection</a:t>
            </a:r>
          </a:p>
          <a:p>
            <a:endParaRPr lang="en-US" dirty="0">
              <a:solidFill>
                <a:srgbClr val="3C6847"/>
              </a:solidFill>
            </a:endParaRP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8</a:t>
            </a:fld>
            <a:endParaRPr lang="en-US" dirty="0">
              <a:solidFill>
                <a:schemeClr val="tx1"/>
              </a:solidFill>
            </a:endParaRPr>
          </a:p>
        </p:txBody>
      </p:sp>
      <p:pic>
        <p:nvPicPr>
          <p:cNvPr id="5" name="Picture 4">
            <a:extLst>
              <a:ext uri="{FF2B5EF4-FFF2-40B4-BE49-F238E27FC236}">
                <a16:creationId xmlns:a16="http://schemas.microsoft.com/office/drawing/2014/main" id="{47A2BC07-777B-C449-8E07-1AB4ACBEBE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3584" y="4072540"/>
            <a:ext cx="3713947" cy="2785460"/>
          </a:xfrm>
          <a:prstGeom prst="rect">
            <a:avLst/>
          </a:prstGeom>
        </p:spPr>
      </p:pic>
      <p:sp>
        <p:nvSpPr>
          <p:cNvPr id="9" name="TextBox 8">
            <a:extLst>
              <a:ext uri="{FF2B5EF4-FFF2-40B4-BE49-F238E27FC236}">
                <a16:creationId xmlns:a16="http://schemas.microsoft.com/office/drawing/2014/main" id="{0B930EA3-B562-0344-86D4-B03C9EDD2E5D}"/>
              </a:ext>
            </a:extLst>
          </p:cNvPr>
          <p:cNvSpPr txBox="1"/>
          <p:nvPr/>
        </p:nvSpPr>
        <p:spPr>
          <a:xfrm>
            <a:off x="6547945" y="4708634"/>
            <a:ext cx="1967405" cy="584775"/>
          </a:xfrm>
          <a:prstGeom prst="rect">
            <a:avLst/>
          </a:prstGeom>
          <a:noFill/>
        </p:spPr>
        <p:txBody>
          <a:bodyPr wrap="square" rtlCol="0">
            <a:spAutoFit/>
          </a:bodyPr>
          <a:lstStyle/>
          <a:p>
            <a:r>
              <a:rPr lang="en-US" sz="1600" dirty="0">
                <a:solidFill>
                  <a:srgbClr val="3C6847"/>
                </a:solidFill>
              </a:rPr>
              <a:t>Utah Aspen Grove</a:t>
            </a:r>
          </a:p>
          <a:p>
            <a:r>
              <a:rPr lang="en-US" sz="1600" dirty="0">
                <a:solidFill>
                  <a:srgbClr val="3C6847"/>
                </a:solidFill>
              </a:rPr>
              <a:t>80,000 years old</a:t>
            </a:r>
          </a:p>
        </p:txBody>
      </p:sp>
      <p:pic>
        <p:nvPicPr>
          <p:cNvPr id="4" name="Picture 2" descr="Octave Institute Singapore | LinkedIn">
            <a:extLst>
              <a:ext uri="{FF2B5EF4-FFF2-40B4-BE49-F238E27FC236}">
                <a16:creationId xmlns:a16="http://schemas.microsoft.com/office/drawing/2014/main" id="{924BD403-47B8-BE60-F21E-8FB976499DE8}"/>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shape&#10;&#10;Description automatically generated">
            <a:extLst>
              <a:ext uri="{FF2B5EF4-FFF2-40B4-BE49-F238E27FC236}">
                <a16:creationId xmlns:a16="http://schemas.microsoft.com/office/drawing/2014/main" id="{728290F2-DF2A-0E1C-1CC2-A6912B58FC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spTree>
    <p:extLst>
      <p:ext uri="{BB962C8B-B14F-4D97-AF65-F5344CB8AC3E}">
        <p14:creationId xmlns:p14="http://schemas.microsoft.com/office/powerpoint/2010/main" val="3907231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9" y="4435524"/>
            <a:ext cx="4530599" cy="2545308"/>
          </a:xfrm>
          <a:prstGeom prst="rect">
            <a:avLst/>
          </a:prstGeom>
        </p:spPr>
      </p:pic>
      <p:sp>
        <p:nvSpPr>
          <p:cNvPr id="2" name="Title 1"/>
          <p:cNvSpPr>
            <a:spLocks noGrp="1"/>
          </p:cNvSpPr>
          <p:nvPr>
            <p:ph type="title"/>
          </p:nvPr>
        </p:nvSpPr>
        <p:spPr>
          <a:xfrm>
            <a:off x="1678329" y="365126"/>
            <a:ext cx="5903572" cy="1325563"/>
          </a:xfrm>
        </p:spPr>
        <p:txBody>
          <a:bodyPr/>
          <a:lstStyle/>
          <a:p>
            <a:r>
              <a:rPr lang="en-US" b="1" dirty="0">
                <a:solidFill>
                  <a:srgbClr val="3C6847"/>
                </a:solidFill>
              </a:rPr>
              <a:t>A few key principles of transformation</a:t>
            </a:r>
          </a:p>
        </p:txBody>
      </p:sp>
      <p:sp>
        <p:nvSpPr>
          <p:cNvPr id="3" name="Content Placeholder 2"/>
          <p:cNvSpPr>
            <a:spLocks noGrp="1"/>
          </p:cNvSpPr>
          <p:nvPr>
            <p:ph idx="1"/>
          </p:nvPr>
        </p:nvSpPr>
        <p:spPr>
          <a:xfrm>
            <a:off x="292984" y="1858303"/>
            <a:ext cx="7886700" cy="4748795"/>
          </a:xfrm>
        </p:spPr>
        <p:txBody>
          <a:bodyPr>
            <a:normAutofit fontScale="92500" lnSpcReduction="20000"/>
          </a:bodyPr>
          <a:lstStyle/>
          <a:p>
            <a:r>
              <a:rPr lang="en-US" dirty="0">
                <a:solidFill>
                  <a:srgbClr val="3C6847"/>
                </a:solidFill>
              </a:rPr>
              <a:t>No systems transformation without personal transformation</a:t>
            </a:r>
          </a:p>
          <a:p>
            <a:r>
              <a:rPr lang="en-US" dirty="0">
                <a:solidFill>
                  <a:srgbClr val="3C6847"/>
                </a:solidFill>
              </a:rPr>
              <a:t>No organization can reach a higher level of consciousness than its top leader</a:t>
            </a:r>
          </a:p>
          <a:p>
            <a:r>
              <a:rPr lang="en-US" dirty="0">
                <a:solidFill>
                  <a:srgbClr val="3C6847"/>
                </a:solidFill>
              </a:rPr>
              <a:t>Contemplative practice is central to personal transformation</a:t>
            </a:r>
          </a:p>
          <a:p>
            <a:r>
              <a:rPr lang="en-US" dirty="0">
                <a:solidFill>
                  <a:srgbClr val="3C6847"/>
                </a:solidFill>
              </a:rPr>
              <a:t>Me – We - All</a:t>
            </a:r>
          </a:p>
          <a:p>
            <a:r>
              <a:rPr lang="en-US" dirty="0">
                <a:solidFill>
                  <a:srgbClr val="3C6847"/>
                </a:solidFill>
              </a:rPr>
              <a:t>Breakdown to breakthrough</a:t>
            </a:r>
          </a:p>
          <a:p>
            <a:r>
              <a:rPr lang="en-US" dirty="0">
                <a:solidFill>
                  <a:srgbClr val="3C6847"/>
                </a:solidFill>
              </a:rPr>
              <a:t>We are evolving</a:t>
            </a:r>
          </a:p>
          <a:p>
            <a:r>
              <a:rPr lang="en-US" dirty="0">
                <a:solidFill>
                  <a:srgbClr val="3C6847"/>
                </a:solidFill>
              </a:rPr>
              <a:t>Quantum leaps – grace, magic, miracles</a:t>
            </a:r>
          </a:p>
          <a:p>
            <a:r>
              <a:rPr lang="en-US" dirty="0">
                <a:solidFill>
                  <a:srgbClr val="3C6847"/>
                </a:solidFill>
              </a:rPr>
              <a:t>Vision and passion stronger than fear</a:t>
            </a:r>
          </a:p>
          <a:p>
            <a:r>
              <a:rPr lang="en-US" dirty="0">
                <a:solidFill>
                  <a:srgbClr val="3C6847"/>
                </a:solidFill>
              </a:rPr>
              <a:t>What you pay attention to grows </a:t>
            </a:r>
          </a:p>
          <a:p>
            <a:pPr lvl="1"/>
            <a:r>
              <a:rPr lang="en-US" dirty="0">
                <a:solidFill>
                  <a:srgbClr val="3C6847"/>
                </a:solidFill>
              </a:rPr>
              <a:t>Appreciative Inquiry</a:t>
            </a:r>
          </a:p>
          <a:p>
            <a:pPr marL="0" indent="0">
              <a:buNone/>
            </a:pPr>
            <a:endParaRPr lang="en-US" dirty="0"/>
          </a:p>
        </p:txBody>
      </p:sp>
      <p:sp>
        <p:nvSpPr>
          <p:cNvPr id="6" name="Slide Number Placeholder 5"/>
          <p:cNvSpPr>
            <a:spLocks noGrp="1"/>
          </p:cNvSpPr>
          <p:nvPr>
            <p:ph type="sldNum" sz="quarter" idx="12"/>
          </p:nvPr>
        </p:nvSpPr>
        <p:spPr/>
        <p:txBody>
          <a:bodyPr/>
          <a:lstStyle/>
          <a:p>
            <a:fld id="{447C0CE5-A848-4AF8-ABFA-C83D0697CB0F}" type="slidenum">
              <a:rPr lang="en-US" smtClean="0">
                <a:solidFill>
                  <a:schemeClr val="tx1"/>
                </a:solidFill>
              </a:rPr>
              <a:t>9</a:t>
            </a:fld>
            <a:endParaRPr lang="en-US" dirty="0">
              <a:solidFill>
                <a:schemeClr val="tx1"/>
              </a:solidFill>
            </a:endParaRPr>
          </a:p>
        </p:txBody>
      </p:sp>
      <p:pic>
        <p:nvPicPr>
          <p:cNvPr id="4" name="Picture 2" descr="Octave Institute Singapore | LinkedIn">
            <a:extLst>
              <a:ext uri="{FF2B5EF4-FFF2-40B4-BE49-F238E27FC236}">
                <a16:creationId xmlns:a16="http://schemas.microsoft.com/office/drawing/2014/main" id="{EB5BFDB3-6D00-95F0-152A-9D1ACB870418}"/>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A5805219-47BA-7680-31CE-6F1CBC295B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9735" y="0"/>
            <a:ext cx="1104265" cy="1104265"/>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B3AFE2BE-E9A4-8D13-5A7B-435B9278B0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0006" y="2908244"/>
            <a:ext cx="1855788" cy="2837078"/>
          </a:xfrm>
          <a:prstGeom prst="rect">
            <a:avLst/>
          </a:prstGeom>
        </p:spPr>
      </p:pic>
    </p:spTree>
    <p:extLst>
      <p:ext uri="{BB962C8B-B14F-4D97-AF65-F5344CB8AC3E}">
        <p14:creationId xmlns:p14="http://schemas.microsoft.com/office/powerpoint/2010/main" val="21132027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6705</TotalTime>
  <Words>1254</Words>
  <Application>Microsoft Macintosh PowerPoint</Application>
  <PresentationFormat>On-screen Show (4:3)</PresentationFormat>
  <Paragraphs>264</Paragraphs>
  <Slides>36</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Symbol</vt:lpstr>
      <vt:lpstr>Office Theme</vt:lpstr>
      <vt:lpstr>PowerPoint Presentation</vt:lpstr>
      <vt:lpstr>Lao Tzu</vt:lpstr>
      <vt:lpstr>Agenda</vt:lpstr>
      <vt:lpstr>PowerPoint Presentation</vt:lpstr>
      <vt:lpstr>Change vs. Transformation</vt:lpstr>
      <vt:lpstr>First Step in Transformation</vt:lpstr>
      <vt:lpstr>Henry Ford – Belief</vt:lpstr>
      <vt:lpstr>Living Systems -   Meg Wheatley</vt:lpstr>
      <vt:lpstr>A few key principles of transformation</vt:lpstr>
      <vt:lpstr>Exercise: Force Field Analysis</vt:lpstr>
      <vt:lpstr>Steps</vt:lpstr>
      <vt:lpstr>Exercise: Force Field Analysis</vt:lpstr>
      <vt:lpstr>      Archetypes of Change </vt:lpstr>
      <vt:lpstr>Archetypes of Change Model</vt:lpstr>
      <vt:lpstr>Archetypes Self-Assessment</vt:lpstr>
      <vt:lpstr>                Edgewalker</vt:lpstr>
      <vt:lpstr> Flamekeeper</vt:lpstr>
      <vt:lpstr>                Hearthtender</vt:lpstr>
      <vt:lpstr>                Placeholder</vt:lpstr>
      <vt:lpstr>                Guardian</vt:lpstr>
      <vt:lpstr>       Edgewalker Archetype Joanne Teh</vt:lpstr>
      <vt:lpstr>         Flamekeeper Archetype Alice Ong</vt:lpstr>
      <vt:lpstr>Archetype Groups –  Select a scribe (2 minute report out)</vt:lpstr>
      <vt:lpstr>Archetypes – Report out</vt:lpstr>
      <vt:lpstr>Breakout– By Organization</vt:lpstr>
      <vt:lpstr>Breakout – Report out</vt:lpstr>
      <vt:lpstr>Working with the Archetypes</vt:lpstr>
      <vt:lpstr>Working with the Archetypes</vt:lpstr>
      <vt:lpstr>Exercise: Archetypes Wisdom Council</vt:lpstr>
      <vt:lpstr>Wisdom Council Discussion</vt:lpstr>
      <vt:lpstr>Observer Discussion</vt:lpstr>
      <vt:lpstr>PowerPoint Presentation</vt:lpstr>
      <vt:lpstr>Global Consciousness Institute       Partnering with Octave</vt:lpstr>
      <vt:lpstr>Edgewalkers International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medsol002</dc:creator>
  <cp:lastModifiedBy>judi judineal.com</cp:lastModifiedBy>
  <cp:revision>112</cp:revision>
  <dcterms:created xsi:type="dcterms:W3CDTF">2014-08-04T07:33:26Z</dcterms:created>
  <dcterms:modified xsi:type="dcterms:W3CDTF">2025-04-09T21:07:56Z</dcterms:modified>
</cp:coreProperties>
</file>